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126_EE5F8DEE.xml" ContentType="application/vnd.ms-powerpoint.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66" r:id="rId4"/>
    <p:sldMasterId id="2147483673" r:id="rId5"/>
  </p:sldMasterIdLst>
  <p:notesMasterIdLst>
    <p:notesMasterId r:id="rId19"/>
  </p:notesMasterIdLst>
  <p:sldIdLst>
    <p:sldId id="380" r:id="rId6"/>
    <p:sldId id="294" r:id="rId7"/>
    <p:sldId id="405" r:id="rId8"/>
    <p:sldId id="403" r:id="rId9"/>
    <p:sldId id="410" r:id="rId10"/>
    <p:sldId id="411" r:id="rId11"/>
    <p:sldId id="266" r:id="rId12"/>
    <p:sldId id="402" r:id="rId13"/>
    <p:sldId id="408" r:id="rId14"/>
    <p:sldId id="413" r:id="rId15"/>
    <p:sldId id="412" r:id="rId16"/>
    <p:sldId id="409" r:id="rId17"/>
    <p:sldId id="4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34DD15-E36B-0B9C-AB19-CF3B15681DFE}" name="April Black" initials="AB" userId="S::ablack@tacomahousing.org::16930218-29e8-4fa3-8c19-714d805359d0" providerId="AD"/>
  <p188:author id="{5FB9DB5D-8EB6-91F7-5281-3FA462CE8EFC}" name="Jess Thompson" initials="" userId="S::jthompson@tacomahousing.org::6e40f52e-f72f-4256-a686-ba12c7ff2ee8" providerId="AD"/>
  <p188:author id="{0871BFB0-23DC-DF56-0FAD-B05E427DEBDA}" name="Adam Ydstie" initials="AY" userId="S::aydstie@tacomahousing.org::5c303f6b-aad7-488f-bb93-293e12c448b3" providerId="AD"/>
  <p188:author id="{4B17D1D5-32A9-6DA5-476F-57C3B7C3255D}" name="Katie Escudero" initials="KE" userId="S::kescudero@tacomahousing.org::6dff65a3-fba7-4149-8310-f2140a9813c8" providerId="AD"/>
  <p188:author id="{ADCB43E1-E2DA-C951-088B-F2CDADFD39F8}" name="Aley Thompson" initials="AT" userId="S::athompson@tacomahousing.org::e7bef061-b731-49c2-9cad-c79b1938cc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7D0"/>
    <a:srgbClr val="D1D8E0"/>
    <a:srgbClr val="202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Cuestas" userId="ed7f60a9-a51c-4453-8bf9-9bb215ed34c5" providerId="ADAL" clId="{5E38E8C0-10CD-4B09-BF23-8A3E8BFB809F}"/>
    <pc:docChg chg="modSld sldOrd">
      <pc:chgData name="Cynthia Cuestas" userId="ed7f60a9-a51c-4453-8bf9-9bb215ed34c5" providerId="ADAL" clId="{5E38E8C0-10CD-4B09-BF23-8A3E8BFB809F}" dt="2024-03-19T13:50:35.960" v="3"/>
      <pc:docMkLst>
        <pc:docMk/>
      </pc:docMkLst>
      <pc:sldChg chg="ord">
        <pc:chgData name="Cynthia Cuestas" userId="ed7f60a9-a51c-4453-8bf9-9bb215ed34c5" providerId="ADAL" clId="{5E38E8C0-10CD-4B09-BF23-8A3E8BFB809F}" dt="2024-03-19T13:50:35.960" v="3"/>
        <pc:sldMkLst>
          <pc:docMk/>
          <pc:sldMk cId="931446743" sldId="380"/>
        </pc:sldMkLst>
      </pc:sldChg>
    </pc:docChg>
  </pc:docChgLst>
</pc:chgInfo>
</file>

<file path=ppt/comments/modernComment_126_EE5F8DEE.xml><?xml version="1.0" encoding="utf-8"?>
<p188:cmLst xmlns:a="http://schemas.openxmlformats.org/drawingml/2006/main" xmlns:r="http://schemas.openxmlformats.org/officeDocument/2006/relationships" xmlns:p188="http://schemas.microsoft.com/office/powerpoint/2018/8/main">
  <p188:cm id="{78ADCF20-3825-4BC6-A9A9-82AA53016C04}" authorId="{4B17D1D5-32A9-6DA5-476F-57C3B7C3255D}" created="2024-03-15T20:13:43.771">
    <pc:sldMkLst xmlns:pc="http://schemas.microsoft.com/office/powerpoint/2013/main/command">
      <pc:docMk/>
      <pc:sldMk cId="3999239662" sldId="294"/>
    </pc:sldMkLst>
    <p188:txBody>
      <a:bodyPr/>
      <a:lstStyle/>
      <a:p>
        <a:r>
          <a:rPr lang="en-US"/>
          <a:t>A bit text heavy so I bolded the big takeaways to draw the viewer's eye to the data being presented</a:t>
        </a:r>
      </a:p>
    </p188:txBody>
    <p188:extLst>
      <p:ext xmlns:p="http://schemas.openxmlformats.org/presentationml/2006/main" uri="{57CB4572-C831-44C2-8A1C-0ADB6CCDFE69}">
        <p223:reactions xmlns:p223="http://schemas.microsoft.com/office/powerpoint/2022/03/main">
          <p223:rxn type="👍">
            <p223:instance time="2024-03-15T20:53:16.207" authorId="{0871BFB0-23DC-DF56-0FAD-B05E427DEBDA}"/>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44E80B-1137-4042-A351-5BDFCCFB39A4}"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7CB22283-00B2-4FCD-BBCA-0FF7E99425BD}">
      <dgm:prSet/>
      <dgm:spPr/>
      <dgm:t>
        <a:bodyPr/>
        <a:lstStyle/>
        <a:p>
          <a:r>
            <a:rPr lang="en-US" dirty="0"/>
            <a:t>THA’s students will graduate high school</a:t>
          </a:r>
        </a:p>
      </dgm:t>
    </dgm:pt>
    <dgm:pt modelId="{F5FFF488-E104-4674-9FA3-405ADC8280C3}" type="parTrans" cxnId="{FF02882A-5D82-4E8F-8E94-CA432C48E1A7}">
      <dgm:prSet/>
      <dgm:spPr/>
      <dgm:t>
        <a:bodyPr/>
        <a:lstStyle/>
        <a:p>
          <a:endParaRPr lang="en-US">
            <a:solidFill>
              <a:schemeClr val="bg1"/>
            </a:solidFill>
          </a:endParaRPr>
        </a:p>
      </dgm:t>
    </dgm:pt>
    <dgm:pt modelId="{86C10642-FB9B-4690-99F6-54CCE612AF64}" type="sibTrans" cxnId="{FF02882A-5D82-4E8F-8E94-CA432C48E1A7}">
      <dgm:prSet/>
      <dgm:spPr/>
      <dgm:t>
        <a:bodyPr/>
        <a:lstStyle/>
        <a:p>
          <a:endParaRPr lang="en-US">
            <a:solidFill>
              <a:schemeClr val="bg1"/>
            </a:solidFill>
          </a:endParaRPr>
        </a:p>
      </dgm:t>
    </dgm:pt>
    <dgm:pt modelId="{1031E351-A2AE-4E69-A89A-915F9FAE145F}">
      <dgm:prSet/>
      <dgm:spPr/>
      <dgm:t>
        <a:bodyPr/>
        <a:lstStyle/>
        <a:p>
          <a:r>
            <a:rPr lang="en-US"/>
            <a:t>THA’s students will enroll in post-secondary degree or certificate programs</a:t>
          </a:r>
        </a:p>
      </dgm:t>
    </dgm:pt>
    <dgm:pt modelId="{BE21E7BA-ACF9-42CF-8442-DB43D4E56D4A}" type="parTrans" cxnId="{CB1987B5-EAE4-4D7E-A692-6CAD0625C5FB}">
      <dgm:prSet/>
      <dgm:spPr/>
      <dgm:t>
        <a:bodyPr/>
        <a:lstStyle/>
        <a:p>
          <a:endParaRPr lang="en-US">
            <a:solidFill>
              <a:schemeClr val="bg1"/>
            </a:solidFill>
          </a:endParaRPr>
        </a:p>
      </dgm:t>
    </dgm:pt>
    <dgm:pt modelId="{C37B62E6-E530-4A43-8DB7-DE68B6FE9735}" type="sibTrans" cxnId="{CB1987B5-EAE4-4D7E-A692-6CAD0625C5FB}">
      <dgm:prSet/>
      <dgm:spPr/>
      <dgm:t>
        <a:bodyPr/>
        <a:lstStyle/>
        <a:p>
          <a:endParaRPr lang="en-US">
            <a:solidFill>
              <a:schemeClr val="bg1"/>
            </a:solidFill>
          </a:endParaRPr>
        </a:p>
      </dgm:t>
    </dgm:pt>
    <dgm:pt modelId="{D6DA3DC0-5987-4AF9-B9A3-D88B316FC5EC}">
      <dgm:prSet/>
      <dgm:spPr/>
      <dgm:t>
        <a:bodyPr/>
        <a:lstStyle/>
        <a:p>
          <a:r>
            <a:rPr lang="en-US"/>
            <a:t>THA’s adult customers will have the support they need to pursue their own educational goals</a:t>
          </a:r>
        </a:p>
      </dgm:t>
    </dgm:pt>
    <dgm:pt modelId="{844CDD08-106D-4353-B359-C4A4F070FDCA}" type="parTrans" cxnId="{04BDAE57-40DC-4EAE-BEFB-BCDA1D380D76}">
      <dgm:prSet/>
      <dgm:spPr/>
      <dgm:t>
        <a:bodyPr/>
        <a:lstStyle/>
        <a:p>
          <a:endParaRPr lang="en-US">
            <a:solidFill>
              <a:schemeClr val="bg1"/>
            </a:solidFill>
          </a:endParaRPr>
        </a:p>
      </dgm:t>
    </dgm:pt>
    <dgm:pt modelId="{62937E92-FF0F-4AEF-9FA3-74EEAEC36728}" type="sibTrans" cxnId="{04BDAE57-40DC-4EAE-BEFB-BCDA1D380D76}">
      <dgm:prSet/>
      <dgm:spPr/>
      <dgm:t>
        <a:bodyPr/>
        <a:lstStyle/>
        <a:p>
          <a:endParaRPr lang="en-US">
            <a:solidFill>
              <a:schemeClr val="bg1"/>
            </a:solidFill>
          </a:endParaRPr>
        </a:p>
      </dgm:t>
    </dgm:pt>
    <dgm:pt modelId="{1EEF3D7B-ADB3-4744-BA47-377E7AA41BC6}">
      <dgm:prSet/>
      <dgm:spPr/>
      <dgm:t>
        <a:bodyPr/>
        <a:lstStyle/>
        <a:p>
          <a:r>
            <a:rPr lang="en-US" dirty="0"/>
            <a:t>TPS students will be housed, and they will graduate high school</a:t>
          </a:r>
        </a:p>
      </dgm:t>
    </dgm:pt>
    <dgm:pt modelId="{0AFE7533-78F9-4921-8E36-3A8F248064A8}" type="parTrans" cxnId="{9CFCE623-07C0-4829-B113-C0C11058D8E5}">
      <dgm:prSet/>
      <dgm:spPr/>
      <dgm:t>
        <a:bodyPr/>
        <a:lstStyle/>
        <a:p>
          <a:endParaRPr lang="en-US">
            <a:solidFill>
              <a:schemeClr val="bg1"/>
            </a:solidFill>
          </a:endParaRPr>
        </a:p>
      </dgm:t>
    </dgm:pt>
    <dgm:pt modelId="{F9BDA54C-630F-4309-AFDD-1CAD5FDF455D}" type="sibTrans" cxnId="{9CFCE623-07C0-4829-B113-C0C11058D8E5}">
      <dgm:prSet/>
      <dgm:spPr/>
      <dgm:t>
        <a:bodyPr/>
        <a:lstStyle/>
        <a:p>
          <a:endParaRPr lang="en-US">
            <a:solidFill>
              <a:schemeClr val="bg1"/>
            </a:solidFill>
          </a:endParaRPr>
        </a:p>
      </dgm:t>
    </dgm:pt>
    <dgm:pt modelId="{01022A99-83B9-4901-BD0A-07C6E8410967}">
      <dgm:prSet/>
      <dgm:spPr/>
      <dgm:t>
        <a:bodyPr/>
        <a:lstStyle/>
        <a:p>
          <a:r>
            <a:rPr lang="en-US" dirty="0"/>
            <a:t>Tacoma’s homeless system will have room for homeless and unstably housed college students</a:t>
          </a:r>
        </a:p>
      </dgm:t>
    </dgm:pt>
    <dgm:pt modelId="{FA38FF42-286B-449F-AAA5-88A17BE25F54}" type="parTrans" cxnId="{5DFF66E7-F89A-4891-962F-F799B7DA2E88}">
      <dgm:prSet/>
      <dgm:spPr/>
      <dgm:t>
        <a:bodyPr/>
        <a:lstStyle/>
        <a:p>
          <a:endParaRPr lang="en-US">
            <a:solidFill>
              <a:schemeClr val="bg1"/>
            </a:solidFill>
          </a:endParaRPr>
        </a:p>
      </dgm:t>
    </dgm:pt>
    <dgm:pt modelId="{BB09F0CF-AE05-4D64-9DF9-DC46A1C2C90E}" type="sibTrans" cxnId="{5DFF66E7-F89A-4891-962F-F799B7DA2E88}">
      <dgm:prSet/>
      <dgm:spPr/>
      <dgm:t>
        <a:bodyPr/>
        <a:lstStyle/>
        <a:p>
          <a:endParaRPr lang="en-US">
            <a:solidFill>
              <a:schemeClr val="bg1"/>
            </a:solidFill>
          </a:endParaRPr>
        </a:p>
      </dgm:t>
    </dgm:pt>
    <dgm:pt modelId="{A0FF5AE6-E0D2-4F1F-916C-D042B2190C2C}" type="pres">
      <dgm:prSet presAssocID="{A944E80B-1137-4042-A351-5BDFCCFB39A4}" presName="linear" presStyleCnt="0">
        <dgm:presLayoutVars>
          <dgm:animLvl val="lvl"/>
          <dgm:resizeHandles val="exact"/>
        </dgm:presLayoutVars>
      </dgm:prSet>
      <dgm:spPr/>
    </dgm:pt>
    <dgm:pt modelId="{3BCE415B-BA4C-458D-8134-0F66342D0E11}" type="pres">
      <dgm:prSet presAssocID="{7CB22283-00B2-4FCD-BBCA-0FF7E99425BD}" presName="parentText" presStyleLbl="node1" presStyleIdx="0" presStyleCnt="5">
        <dgm:presLayoutVars>
          <dgm:chMax val="0"/>
          <dgm:bulletEnabled val="1"/>
        </dgm:presLayoutVars>
      </dgm:prSet>
      <dgm:spPr/>
    </dgm:pt>
    <dgm:pt modelId="{A936FE89-07EA-4820-AD68-4E60D3E01E5D}" type="pres">
      <dgm:prSet presAssocID="{86C10642-FB9B-4690-99F6-54CCE612AF64}" presName="spacer" presStyleCnt="0"/>
      <dgm:spPr/>
    </dgm:pt>
    <dgm:pt modelId="{1207CFEF-4D71-4E6F-8124-8818C428EE1B}" type="pres">
      <dgm:prSet presAssocID="{1031E351-A2AE-4E69-A89A-915F9FAE145F}" presName="parentText" presStyleLbl="node1" presStyleIdx="1" presStyleCnt="5">
        <dgm:presLayoutVars>
          <dgm:chMax val="0"/>
          <dgm:bulletEnabled val="1"/>
        </dgm:presLayoutVars>
      </dgm:prSet>
      <dgm:spPr/>
    </dgm:pt>
    <dgm:pt modelId="{547CF914-256C-42FA-84E7-4900F66BDDC1}" type="pres">
      <dgm:prSet presAssocID="{C37B62E6-E530-4A43-8DB7-DE68B6FE9735}" presName="spacer" presStyleCnt="0"/>
      <dgm:spPr/>
    </dgm:pt>
    <dgm:pt modelId="{68841092-2AB9-4490-9632-A39EBE3B5387}" type="pres">
      <dgm:prSet presAssocID="{D6DA3DC0-5987-4AF9-B9A3-D88B316FC5EC}" presName="parentText" presStyleLbl="node1" presStyleIdx="2" presStyleCnt="5">
        <dgm:presLayoutVars>
          <dgm:chMax val="0"/>
          <dgm:bulletEnabled val="1"/>
        </dgm:presLayoutVars>
      </dgm:prSet>
      <dgm:spPr/>
    </dgm:pt>
    <dgm:pt modelId="{8A39A5E0-013D-452F-B9F8-EB7AFF822BF4}" type="pres">
      <dgm:prSet presAssocID="{62937E92-FF0F-4AEF-9FA3-74EEAEC36728}" presName="spacer" presStyleCnt="0"/>
      <dgm:spPr/>
    </dgm:pt>
    <dgm:pt modelId="{23B60830-F154-4E64-AF1A-84649F2C668D}" type="pres">
      <dgm:prSet presAssocID="{1EEF3D7B-ADB3-4744-BA47-377E7AA41BC6}" presName="parentText" presStyleLbl="node1" presStyleIdx="3" presStyleCnt="5">
        <dgm:presLayoutVars>
          <dgm:chMax val="0"/>
          <dgm:bulletEnabled val="1"/>
        </dgm:presLayoutVars>
      </dgm:prSet>
      <dgm:spPr/>
    </dgm:pt>
    <dgm:pt modelId="{DD332B90-5487-464E-86BA-D59ADA3A813C}" type="pres">
      <dgm:prSet presAssocID="{F9BDA54C-630F-4309-AFDD-1CAD5FDF455D}" presName="spacer" presStyleCnt="0"/>
      <dgm:spPr/>
    </dgm:pt>
    <dgm:pt modelId="{72C0F266-EE3E-46DC-B988-A6184D86116A}" type="pres">
      <dgm:prSet presAssocID="{01022A99-83B9-4901-BD0A-07C6E8410967}" presName="parentText" presStyleLbl="node1" presStyleIdx="4" presStyleCnt="5">
        <dgm:presLayoutVars>
          <dgm:chMax val="0"/>
          <dgm:bulletEnabled val="1"/>
        </dgm:presLayoutVars>
      </dgm:prSet>
      <dgm:spPr/>
    </dgm:pt>
  </dgm:ptLst>
  <dgm:cxnLst>
    <dgm:cxn modelId="{2EDED31F-20D6-4C6E-A917-F979FA843937}" type="presOf" srcId="{7CB22283-00B2-4FCD-BBCA-0FF7E99425BD}" destId="{3BCE415B-BA4C-458D-8134-0F66342D0E11}" srcOrd="0" destOrd="0" presId="urn:microsoft.com/office/officeart/2005/8/layout/vList2"/>
    <dgm:cxn modelId="{9CFCE623-07C0-4829-B113-C0C11058D8E5}" srcId="{A944E80B-1137-4042-A351-5BDFCCFB39A4}" destId="{1EEF3D7B-ADB3-4744-BA47-377E7AA41BC6}" srcOrd="3" destOrd="0" parTransId="{0AFE7533-78F9-4921-8E36-3A8F248064A8}" sibTransId="{F9BDA54C-630F-4309-AFDD-1CAD5FDF455D}"/>
    <dgm:cxn modelId="{FF02882A-5D82-4E8F-8E94-CA432C48E1A7}" srcId="{A944E80B-1137-4042-A351-5BDFCCFB39A4}" destId="{7CB22283-00B2-4FCD-BBCA-0FF7E99425BD}" srcOrd="0" destOrd="0" parTransId="{F5FFF488-E104-4674-9FA3-405ADC8280C3}" sibTransId="{86C10642-FB9B-4690-99F6-54CCE612AF64}"/>
    <dgm:cxn modelId="{728F6F34-CF19-43A8-88E0-1D0D4B2A205B}" type="presOf" srcId="{A944E80B-1137-4042-A351-5BDFCCFB39A4}" destId="{A0FF5AE6-E0D2-4F1F-916C-D042B2190C2C}" srcOrd="0" destOrd="0" presId="urn:microsoft.com/office/officeart/2005/8/layout/vList2"/>
    <dgm:cxn modelId="{F3280260-29C7-4670-8375-6F4E533251CC}" type="presOf" srcId="{1EEF3D7B-ADB3-4744-BA47-377E7AA41BC6}" destId="{23B60830-F154-4E64-AF1A-84649F2C668D}" srcOrd="0" destOrd="0" presId="urn:microsoft.com/office/officeart/2005/8/layout/vList2"/>
    <dgm:cxn modelId="{4BB9E64E-22FB-4F64-BA17-F102C5D2F36D}" type="presOf" srcId="{D6DA3DC0-5987-4AF9-B9A3-D88B316FC5EC}" destId="{68841092-2AB9-4490-9632-A39EBE3B5387}" srcOrd="0" destOrd="0" presId="urn:microsoft.com/office/officeart/2005/8/layout/vList2"/>
    <dgm:cxn modelId="{688F2974-BBBE-4248-B1C9-41095CD128E4}" type="presOf" srcId="{01022A99-83B9-4901-BD0A-07C6E8410967}" destId="{72C0F266-EE3E-46DC-B988-A6184D86116A}" srcOrd="0" destOrd="0" presId="urn:microsoft.com/office/officeart/2005/8/layout/vList2"/>
    <dgm:cxn modelId="{04BDAE57-40DC-4EAE-BEFB-BCDA1D380D76}" srcId="{A944E80B-1137-4042-A351-5BDFCCFB39A4}" destId="{D6DA3DC0-5987-4AF9-B9A3-D88B316FC5EC}" srcOrd="2" destOrd="0" parTransId="{844CDD08-106D-4353-B359-C4A4F070FDCA}" sibTransId="{62937E92-FF0F-4AEF-9FA3-74EEAEC36728}"/>
    <dgm:cxn modelId="{CB1987B5-EAE4-4D7E-A692-6CAD0625C5FB}" srcId="{A944E80B-1137-4042-A351-5BDFCCFB39A4}" destId="{1031E351-A2AE-4E69-A89A-915F9FAE145F}" srcOrd="1" destOrd="0" parTransId="{BE21E7BA-ACF9-42CF-8442-DB43D4E56D4A}" sibTransId="{C37B62E6-E530-4A43-8DB7-DE68B6FE9735}"/>
    <dgm:cxn modelId="{5A7997CE-E820-43A3-9EED-D59E9F1EDB39}" type="presOf" srcId="{1031E351-A2AE-4E69-A89A-915F9FAE145F}" destId="{1207CFEF-4D71-4E6F-8124-8818C428EE1B}" srcOrd="0" destOrd="0" presId="urn:microsoft.com/office/officeart/2005/8/layout/vList2"/>
    <dgm:cxn modelId="{5DFF66E7-F89A-4891-962F-F799B7DA2E88}" srcId="{A944E80B-1137-4042-A351-5BDFCCFB39A4}" destId="{01022A99-83B9-4901-BD0A-07C6E8410967}" srcOrd="4" destOrd="0" parTransId="{FA38FF42-286B-449F-AAA5-88A17BE25F54}" sibTransId="{BB09F0CF-AE05-4D64-9DF9-DC46A1C2C90E}"/>
    <dgm:cxn modelId="{7B2990F8-7163-4AC8-9514-2DA2E48A2EBD}" type="presParOf" srcId="{A0FF5AE6-E0D2-4F1F-916C-D042B2190C2C}" destId="{3BCE415B-BA4C-458D-8134-0F66342D0E11}" srcOrd="0" destOrd="0" presId="urn:microsoft.com/office/officeart/2005/8/layout/vList2"/>
    <dgm:cxn modelId="{732C5D38-C572-4332-B34D-42F09320475E}" type="presParOf" srcId="{A0FF5AE6-E0D2-4F1F-916C-D042B2190C2C}" destId="{A936FE89-07EA-4820-AD68-4E60D3E01E5D}" srcOrd="1" destOrd="0" presId="urn:microsoft.com/office/officeart/2005/8/layout/vList2"/>
    <dgm:cxn modelId="{F63BE0E3-F400-4ECD-AF7B-7F97228F61BB}" type="presParOf" srcId="{A0FF5AE6-E0D2-4F1F-916C-D042B2190C2C}" destId="{1207CFEF-4D71-4E6F-8124-8818C428EE1B}" srcOrd="2" destOrd="0" presId="urn:microsoft.com/office/officeart/2005/8/layout/vList2"/>
    <dgm:cxn modelId="{06B4A253-A561-4337-942B-B3E04DB84409}" type="presParOf" srcId="{A0FF5AE6-E0D2-4F1F-916C-D042B2190C2C}" destId="{547CF914-256C-42FA-84E7-4900F66BDDC1}" srcOrd="3" destOrd="0" presId="urn:microsoft.com/office/officeart/2005/8/layout/vList2"/>
    <dgm:cxn modelId="{3193158C-DE3A-4436-84CD-B1AFC9712173}" type="presParOf" srcId="{A0FF5AE6-E0D2-4F1F-916C-D042B2190C2C}" destId="{68841092-2AB9-4490-9632-A39EBE3B5387}" srcOrd="4" destOrd="0" presId="urn:microsoft.com/office/officeart/2005/8/layout/vList2"/>
    <dgm:cxn modelId="{7420FC1C-272D-4C22-AF78-E2CACB87ED9E}" type="presParOf" srcId="{A0FF5AE6-E0D2-4F1F-916C-D042B2190C2C}" destId="{8A39A5E0-013D-452F-B9F8-EB7AFF822BF4}" srcOrd="5" destOrd="0" presId="urn:microsoft.com/office/officeart/2005/8/layout/vList2"/>
    <dgm:cxn modelId="{AAC7BBBD-A9A7-42F0-A3D3-ED21723381BC}" type="presParOf" srcId="{A0FF5AE6-E0D2-4F1F-916C-D042B2190C2C}" destId="{23B60830-F154-4E64-AF1A-84649F2C668D}" srcOrd="6" destOrd="0" presId="urn:microsoft.com/office/officeart/2005/8/layout/vList2"/>
    <dgm:cxn modelId="{11CCBA8B-29CC-4476-8065-330BB952EBE2}" type="presParOf" srcId="{A0FF5AE6-E0D2-4F1F-916C-D042B2190C2C}" destId="{DD332B90-5487-464E-86BA-D59ADA3A813C}" srcOrd="7" destOrd="0" presId="urn:microsoft.com/office/officeart/2005/8/layout/vList2"/>
    <dgm:cxn modelId="{BADF30D6-CC81-4455-9EB7-EFDB91D77E4F}" type="presParOf" srcId="{A0FF5AE6-E0D2-4F1F-916C-D042B2190C2C}" destId="{72C0F266-EE3E-46DC-B988-A6184D86116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3E0ED2-CE61-4D91-AAAF-F75D9BC46E2F}" type="doc">
      <dgm:prSet loTypeId="urn:microsoft.com/office/officeart/2005/8/layout/process1" loCatId="process" qsTypeId="urn:microsoft.com/office/officeart/2005/8/quickstyle/simple1" qsCatId="simple" csTypeId="urn:microsoft.com/office/officeart/2005/8/colors/accent4_2" csCatId="accent4" phldr="1"/>
      <dgm:spPr/>
    </dgm:pt>
    <dgm:pt modelId="{D7A42B77-AF52-43E4-89D0-FCEAC2B3DD9C}">
      <dgm:prSet phldrT="[Text]"/>
      <dgm:spPr/>
      <dgm:t>
        <a:bodyPr/>
        <a:lstStyle/>
        <a:p>
          <a:r>
            <a:rPr lang="en-US"/>
            <a:t>McCarver Housing Program</a:t>
          </a:r>
        </a:p>
      </dgm:t>
    </dgm:pt>
    <dgm:pt modelId="{E2A390A9-09AA-4C9F-A07B-7D900AFE60D1}" type="parTrans" cxnId="{0525D473-926C-4EA1-8B51-26BAF42DDE00}">
      <dgm:prSet/>
      <dgm:spPr/>
      <dgm:t>
        <a:bodyPr/>
        <a:lstStyle/>
        <a:p>
          <a:endParaRPr lang="en-US">
            <a:solidFill>
              <a:schemeClr val="bg1"/>
            </a:solidFill>
          </a:endParaRPr>
        </a:p>
      </dgm:t>
    </dgm:pt>
    <dgm:pt modelId="{60ED55E0-1840-4BDE-9631-90157FE11D1D}" type="sibTrans" cxnId="{0525D473-926C-4EA1-8B51-26BAF42DDE00}">
      <dgm:prSet/>
      <dgm:spPr/>
      <dgm:t>
        <a:bodyPr/>
        <a:lstStyle/>
        <a:p>
          <a:endParaRPr lang="en-US">
            <a:solidFill>
              <a:schemeClr val="bg1"/>
            </a:solidFill>
          </a:endParaRPr>
        </a:p>
      </dgm:t>
    </dgm:pt>
    <dgm:pt modelId="{08F7CE11-0BDD-450B-B91C-9AA47D63F248}">
      <dgm:prSet phldrT="[Text]"/>
      <dgm:spPr/>
      <dgm:t>
        <a:bodyPr/>
        <a:lstStyle/>
        <a:p>
          <a:r>
            <a:rPr lang="en-US"/>
            <a:t>Elementary School Housing Program	</a:t>
          </a:r>
        </a:p>
      </dgm:t>
    </dgm:pt>
    <dgm:pt modelId="{308809D5-9D77-4947-974D-5ADA4DEFCF52}" type="parTrans" cxnId="{5F45B60D-803C-495E-B6A4-C972E11744C0}">
      <dgm:prSet/>
      <dgm:spPr/>
      <dgm:t>
        <a:bodyPr/>
        <a:lstStyle/>
        <a:p>
          <a:endParaRPr lang="en-US">
            <a:solidFill>
              <a:schemeClr val="bg1"/>
            </a:solidFill>
          </a:endParaRPr>
        </a:p>
      </dgm:t>
    </dgm:pt>
    <dgm:pt modelId="{9AF098A0-7C2D-4C90-A071-18152BADD7CF}" type="sibTrans" cxnId="{5F45B60D-803C-495E-B6A4-C972E11744C0}">
      <dgm:prSet/>
      <dgm:spPr/>
      <dgm:t>
        <a:bodyPr/>
        <a:lstStyle/>
        <a:p>
          <a:endParaRPr lang="en-US">
            <a:solidFill>
              <a:schemeClr val="bg1"/>
            </a:solidFill>
          </a:endParaRPr>
        </a:p>
      </dgm:t>
    </dgm:pt>
    <dgm:pt modelId="{0560D29E-0308-48F3-B448-7A8B884D9E2F}">
      <dgm:prSet phldrT="[Text]"/>
      <dgm:spPr/>
      <dgm:t>
        <a:bodyPr/>
        <a:lstStyle/>
        <a:p>
          <a:r>
            <a:rPr lang="en-US"/>
            <a:t>Prioritizing all MV students for all THA housing</a:t>
          </a:r>
        </a:p>
      </dgm:t>
    </dgm:pt>
    <dgm:pt modelId="{3E4AC59B-4C80-455C-BF91-52821DF6B3AC}" type="parTrans" cxnId="{C681E613-FF16-4F12-90D2-9E77CB852C51}">
      <dgm:prSet/>
      <dgm:spPr/>
      <dgm:t>
        <a:bodyPr/>
        <a:lstStyle/>
        <a:p>
          <a:endParaRPr lang="en-US">
            <a:solidFill>
              <a:schemeClr val="bg1"/>
            </a:solidFill>
          </a:endParaRPr>
        </a:p>
      </dgm:t>
    </dgm:pt>
    <dgm:pt modelId="{C8F1F257-F615-4780-96D6-185AE61236EE}" type="sibTrans" cxnId="{C681E613-FF16-4F12-90D2-9E77CB852C51}">
      <dgm:prSet/>
      <dgm:spPr/>
      <dgm:t>
        <a:bodyPr/>
        <a:lstStyle/>
        <a:p>
          <a:endParaRPr lang="en-US">
            <a:solidFill>
              <a:schemeClr val="bg1"/>
            </a:solidFill>
          </a:endParaRPr>
        </a:p>
      </dgm:t>
    </dgm:pt>
    <dgm:pt modelId="{91354353-858E-407C-BDE7-364D591BAA97}" type="pres">
      <dgm:prSet presAssocID="{5C3E0ED2-CE61-4D91-AAAF-F75D9BC46E2F}" presName="Name0" presStyleCnt="0">
        <dgm:presLayoutVars>
          <dgm:dir/>
          <dgm:resizeHandles val="exact"/>
        </dgm:presLayoutVars>
      </dgm:prSet>
      <dgm:spPr/>
    </dgm:pt>
    <dgm:pt modelId="{80C3F796-CBC2-4589-AB2F-3E204A9300D5}" type="pres">
      <dgm:prSet presAssocID="{D7A42B77-AF52-43E4-89D0-FCEAC2B3DD9C}" presName="node" presStyleLbl="node1" presStyleIdx="0" presStyleCnt="3" custScaleX="120300">
        <dgm:presLayoutVars>
          <dgm:bulletEnabled val="1"/>
        </dgm:presLayoutVars>
      </dgm:prSet>
      <dgm:spPr/>
    </dgm:pt>
    <dgm:pt modelId="{87BD594E-79B7-4CD2-B00B-D83A4104B82A}" type="pres">
      <dgm:prSet presAssocID="{60ED55E0-1840-4BDE-9631-90157FE11D1D}" presName="sibTrans" presStyleLbl="sibTrans2D1" presStyleIdx="0" presStyleCnt="2"/>
      <dgm:spPr/>
    </dgm:pt>
    <dgm:pt modelId="{4AC8D1B9-C3F0-44F1-8631-8BA80ACF5AF1}" type="pres">
      <dgm:prSet presAssocID="{60ED55E0-1840-4BDE-9631-90157FE11D1D}" presName="connectorText" presStyleLbl="sibTrans2D1" presStyleIdx="0" presStyleCnt="2"/>
      <dgm:spPr/>
    </dgm:pt>
    <dgm:pt modelId="{3F422181-62D8-4EFD-900D-04F82CA0A41E}" type="pres">
      <dgm:prSet presAssocID="{08F7CE11-0BDD-450B-B91C-9AA47D63F248}" presName="node" presStyleLbl="node1" presStyleIdx="1" presStyleCnt="3" custLinFactNeighborX="-1887" custLinFactNeighborY="-1227">
        <dgm:presLayoutVars>
          <dgm:bulletEnabled val="1"/>
        </dgm:presLayoutVars>
      </dgm:prSet>
      <dgm:spPr/>
    </dgm:pt>
    <dgm:pt modelId="{ABDAB177-F3FA-4FC5-88B0-5EFC3E19AF1F}" type="pres">
      <dgm:prSet presAssocID="{9AF098A0-7C2D-4C90-A071-18152BADD7CF}" presName="sibTrans" presStyleLbl="sibTrans2D1" presStyleIdx="1" presStyleCnt="2"/>
      <dgm:spPr/>
    </dgm:pt>
    <dgm:pt modelId="{22E1A652-DA44-485F-9AEC-CE3423D6D1FE}" type="pres">
      <dgm:prSet presAssocID="{9AF098A0-7C2D-4C90-A071-18152BADD7CF}" presName="connectorText" presStyleLbl="sibTrans2D1" presStyleIdx="1" presStyleCnt="2"/>
      <dgm:spPr/>
    </dgm:pt>
    <dgm:pt modelId="{DA3AC9A0-0975-459C-9F4C-D7C4B0A2B66B}" type="pres">
      <dgm:prSet presAssocID="{0560D29E-0308-48F3-B448-7A8B884D9E2F}" presName="node" presStyleLbl="node1" presStyleIdx="2" presStyleCnt="3" custScaleX="114236">
        <dgm:presLayoutVars>
          <dgm:bulletEnabled val="1"/>
        </dgm:presLayoutVars>
      </dgm:prSet>
      <dgm:spPr/>
    </dgm:pt>
  </dgm:ptLst>
  <dgm:cxnLst>
    <dgm:cxn modelId="{5F45B60D-803C-495E-B6A4-C972E11744C0}" srcId="{5C3E0ED2-CE61-4D91-AAAF-F75D9BC46E2F}" destId="{08F7CE11-0BDD-450B-B91C-9AA47D63F248}" srcOrd="1" destOrd="0" parTransId="{308809D5-9D77-4947-974D-5ADA4DEFCF52}" sibTransId="{9AF098A0-7C2D-4C90-A071-18152BADD7CF}"/>
    <dgm:cxn modelId="{C681E613-FF16-4F12-90D2-9E77CB852C51}" srcId="{5C3E0ED2-CE61-4D91-AAAF-F75D9BC46E2F}" destId="{0560D29E-0308-48F3-B448-7A8B884D9E2F}" srcOrd="2" destOrd="0" parTransId="{3E4AC59B-4C80-455C-BF91-52821DF6B3AC}" sibTransId="{C8F1F257-F615-4780-96D6-185AE61236EE}"/>
    <dgm:cxn modelId="{E3A9DA38-4113-4DF3-9E39-8DC45CA077C5}" type="presOf" srcId="{9AF098A0-7C2D-4C90-A071-18152BADD7CF}" destId="{22E1A652-DA44-485F-9AEC-CE3423D6D1FE}" srcOrd="1" destOrd="0" presId="urn:microsoft.com/office/officeart/2005/8/layout/process1"/>
    <dgm:cxn modelId="{61033B61-9FB4-4B62-9F37-B08765B397CC}" type="presOf" srcId="{08F7CE11-0BDD-450B-B91C-9AA47D63F248}" destId="{3F422181-62D8-4EFD-900D-04F82CA0A41E}" srcOrd="0" destOrd="0" presId="urn:microsoft.com/office/officeart/2005/8/layout/process1"/>
    <dgm:cxn modelId="{9DEB5765-7B28-4CAB-BC7B-73465F93FD64}" type="presOf" srcId="{60ED55E0-1840-4BDE-9631-90157FE11D1D}" destId="{87BD594E-79B7-4CD2-B00B-D83A4104B82A}" srcOrd="0" destOrd="0" presId="urn:microsoft.com/office/officeart/2005/8/layout/process1"/>
    <dgm:cxn modelId="{0509534C-72AB-4D8C-A1EA-0857483F9F08}" type="presOf" srcId="{5C3E0ED2-CE61-4D91-AAAF-F75D9BC46E2F}" destId="{91354353-858E-407C-BDE7-364D591BAA97}" srcOrd="0" destOrd="0" presId="urn:microsoft.com/office/officeart/2005/8/layout/process1"/>
    <dgm:cxn modelId="{0525D473-926C-4EA1-8B51-26BAF42DDE00}" srcId="{5C3E0ED2-CE61-4D91-AAAF-F75D9BC46E2F}" destId="{D7A42B77-AF52-43E4-89D0-FCEAC2B3DD9C}" srcOrd="0" destOrd="0" parTransId="{E2A390A9-09AA-4C9F-A07B-7D900AFE60D1}" sibTransId="{60ED55E0-1840-4BDE-9631-90157FE11D1D}"/>
    <dgm:cxn modelId="{EF61BA75-62E1-49D8-82B7-20EBF5EFE600}" type="presOf" srcId="{60ED55E0-1840-4BDE-9631-90157FE11D1D}" destId="{4AC8D1B9-C3F0-44F1-8631-8BA80ACF5AF1}" srcOrd="1" destOrd="0" presId="urn:microsoft.com/office/officeart/2005/8/layout/process1"/>
    <dgm:cxn modelId="{DCF9FD81-57FF-4497-9F4B-71AD165FC70F}" type="presOf" srcId="{D7A42B77-AF52-43E4-89D0-FCEAC2B3DD9C}" destId="{80C3F796-CBC2-4589-AB2F-3E204A9300D5}" srcOrd="0" destOrd="0" presId="urn:microsoft.com/office/officeart/2005/8/layout/process1"/>
    <dgm:cxn modelId="{00394BA9-5A14-4D85-8F57-4A8DC1ADC81E}" type="presOf" srcId="{9AF098A0-7C2D-4C90-A071-18152BADD7CF}" destId="{ABDAB177-F3FA-4FC5-88B0-5EFC3E19AF1F}" srcOrd="0" destOrd="0" presId="urn:microsoft.com/office/officeart/2005/8/layout/process1"/>
    <dgm:cxn modelId="{91B386B1-3D93-4B68-8C1C-3D8914DCB2E1}" type="presOf" srcId="{0560D29E-0308-48F3-B448-7A8B884D9E2F}" destId="{DA3AC9A0-0975-459C-9F4C-D7C4B0A2B66B}" srcOrd="0" destOrd="0" presId="urn:microsoft.com/office/officeart/2005/8/layout/process1"/>
    <dgm:cxn modelId="{A17A11A0-F849-4A95-B6A3-22AA0F1228E8}" type="presParOf" srcId="{91354353-858E-407C-BDE7-364D591BAA97}" destId="{80C3F796-CBC2-4589-AB2F-3E204A9300D5}" srcOrd="0" destOrd="0" presId="urn:microsoft.com/office/officeart/2005/8/layout/process1"/>
    <dgm:cxn modelId="{0C81CEF3-FFF1-4D96-80C8-0EB83F42A587}" type="presParOf" srcId="{91354353-858E-407C-BDE7-364D591BAA97}" destId="{87BD594E-79B7-4CD2-B00B-D83A4104B82A}" srcOrd="1" destOrd="0" presId="urn:microsoft.com/office/officeart/2005/8/layout/process1"/>
    <dgm:cxn modelId="{BED07B22-1C17-49FF-B409-57762EEB82AE}" type="presParOf" srcId="{87BD594E-79B7-4CD2-B00B-D83A4104B82A}" destId="{4AC8D1B9-C3F0-44F1-8631-8BA80ACF5AF1}" srcOrd="0" destOrd="0" presId="urn:microsoft.com/office/officeart/2005/8/layout/process1"/>
    <dgm:cxn modelId="{E64CD7F9-F42D-43F5-BB55-1D090CBDE4B0}" type="presParOf" srcId="{91354353-858E-407C-BDE7-364D591BAA97}" destId="{3F422181-62D8-4EFD-900D-04F82CA0A41E}" srcOrd="2" destOrd="0" presId="urn:microsoft.com/office/officeart/2005/8/layout/process1"/>
    <dgm:cxn modelId="{5F8DFC74-158B-4CAE-A12C-010D5D290CAC}" type="presParOf" srcId="{91354353-858E-407C-BDE7-364D591BAA97}" destId="{ABDAB177-F3FA-4FC5-88B0-5EFC3E19AF1F}" srcOrd="3" destOrd="0" presId="urn:microsoft.com/office/officeart/2005/8/layout/process1"/>
    <dgm:cxn modelId="{C3DDFBBF-F3D9-42EA-8A55-C5CC1EB6C70B}" type="presParOf" srcId="{ABDAB177-F3FA-4FC5-88B0-5EFC3E19AF1F}" destId="{22E1A652-DA44-485F-9AEC-CE3423D6D1FE}" srcOrd="0" destOrd="0" presId="urn:microsoft.com/office/officeart/2005/8/layout/process1"/>
    <dgm:cxn modelId="{FCF19EE4-61AF-4B72-A38D-433463813971}" type="presParOf" srcId="{91354353-858E-407C-BDE7-364D591BAA97}" destId="{DA3AC9A0-0975-459C-9F4C-D7C4B0A2B66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1489CB-DDD7-4311-BCB2-76D5CB097C66}" type="doc">
      <dgm:prSet loTypeId="urn:microsoft.com/office/officeart/2005/8/layout/cycle2" loCatId="cycle" qsTypeId="urn:microsoft.com/office/officeart/2005/8/quickstyle/simple2" qsCatId="simple" csTypeId="urn:microsoft.com/office/officeart/2005/8/colors/accent4_3" csCatId="accent4" phldr="1"/>
      <dgm:spPr/>
      <dgm:t>
        <a:bodyPr/>
        <a:lstStyle/>
        <a:p>
          <a:endParaRPr lang="en-US"/>
        </a:p>
      </dgm:t>
    </dgm:pt>
    <dgm:pt modelId="{AC131E07-5D17-41D5-9A88-DFF314089338}">
      <dgm:prSet phldrT="[Text]" custT="1"/>
      <dgm:spPr/>
      <dgm:t>
        <a:bodyPr/>
        <a:lstStyle/>
        <a:p>
          <a:r>
            <a:rPr lang="en-US" sz="2400"/>
            <a:t>Review data</a:t>
          </a:r>
        </a:p>
      </dgm:t>
    </dgm:pt>
    <dgm:pt modelId="{A4B15975-3163-4932-B3EB-5FDCB1211826}" type="parTrans" cxnId="{3061F2F2-798B-4F14-AD25-CCBB137DC6FD}">
      <dgm:prSet/>
      <dgm:spPr/>
      <dgm:t>
        <a:bodyPr/>
        <a:lstStyle/>
        <a:p>
          <a:endParaRPr lang="en-US">
            <a:solidFill>
              <a:schemeClr val="bg1"/>
            </a:solidFill>
          </a:endParaRPr>
        </a:p>
      </dgm:t>
    </dgm:pt>
    <dgm:pt modelId="{E03FF817-3290-4772-9732-6985985E33DC}" type="sibTrans" cxnId="{3061F2F2-798B-4F14-AD25-CCBB137DC6FD}">
      <dgm:prSet/>
      <dgm:spPr/>
      <dgm:t>
        <a:bodyPr/>
        <a:lstStyle/>
        <a:p>
          <a:endParaRPr lang="en-US">
            <a:solidFill>
              <a:schemeClr val="bg1"/>
            </a:solidFill>
          </a:endParaRPr>
        </a:p>
      </dgm:t>
    </dgm:pt>
    <dgm:pt modelId="{DF29A300-B951-4C2F-B644-A5819E7A0432}">
      <dgm:prSet phldrT="[Text]" custT="1"/>
      <dgm:spPr/>
      <dgm:t>
        <a:bodyPr/>
        <a:lstStyle/>
        <a:p>
          <a:r>
            <a:rPr lang="en-US" sz="2400"/>
            <a:t>Design/ Redesign</a:t>
          </a:r>
        </a:p>
      </dgm:t>
    </dgm:pt>
    <dgm:pt modelId="{E53F29F6-9EB5-4306-BA0F-9ACCAEAB31BB}" type="parTrans" cxnId="{46B398EF-FD04-424C-A16A-1C4FB0873DEA}">
      <dgm:prSet/>
      <dgm:spPr/>
      <dgm:t>
        <a:bodyPr/>
        <a:lstStyle/>
        <a:p>
          <a:endParaRPr lang="en-US">
            <a:solidFill>
              <a:schemeClr val="bg1"/>
            </a:solidFill>
          </a:endParaRPr>
        </a:p>
      </dgm:t>
    </dgm:pt>
    <dgm:pt modelId="{661BE917-3A4C-4A20-BFF4-C91F98FFC5A8}" type="sibTrans" cxnId="{46B398EF-FD04-424C-A16A-1C4FB0873DEA}">
      <dgm:prSet/>
      <dgm:spPr/>
      <dgm:t>
        <a:bodyPr/>
        <a:lstStyle/>
        <a:p>
          <a:endParaRPr lang="en-US">
            <a:solidFill>
              <a:schemeClr val="bg1"/>
            </a:solidFill>
          </a:endParaRPr>
        </a:p>
      </dgm:t>
    </dgm:pt>
    <dgm:pt modelId="{D1F57951-E03E-4146-AFC8-54166EDF7A91}">
      <dgm:prSet phldrT="[Text]" custT="1"/>
      <dgm:spPr/>
      <dgm:t>
        <a:bodyPr/>
        <a:lstStyle/>
        <a:p>
          <a:r>
            <a:rPr lang="en-US" sz="2000"/>
            <a:t>Implement</a:t>
          </a:r>
        </a:p>
      </dgm:t>
    </dgm:pt>
    <dgm:pt modelId="{988D8CB8-34A3-4167-8227-EAE15C9D1A40}" type="parTrans" cxnId="{B3756EBB-4C2B-41F2-83C1-5E08F6CE0B5C}">
      <dgm:prSet/>
      <dgm:spPr/>
      <dgm:t>
        <a:bodyPr/>
        <a:lstStyle/>
        <a:p>
          <a:endParaRPr lang="en-US">
            <a:solidFill>
              <a:schemeClr val="bg1"/>
            </a:solidFill>
          </a:endParaRPr>
        </a:p>
      </dgm:t>
    </dgm:pt>
    <dgm:pt modelId="{E85A46C7-1FAA-4B3D-995B-43C9E72CC8A0}" type="sibTrans" cxnId="{B3756EBB-4C2B-41F2-83C1-5E08F6CE0B5C}">
      <dgm:prSet/>
      <dgm:spPr/>
      <dgm:t>
        <a:bodyPr/>
        <a:lstStyle/>
        <a:p>
          <a:endParaRPr lang="en-US">
            <a:solidFill>
              <a:schemeClr val="bg1"/>
            </a:solidFill>
          </a:endParaRPr>
        </a:p>
      </dgm:t>
    </dgm:pt>
    <dgm:pt modelId="{3D066BC0-F83D-4CD0-A0FE-BB814EAAC95F}" type="pres">
      <dgm:prSet presAssocID="{361489CB-DDD7-4311-BCB2-76D5CB097C66}" presName="cycle" presStyleCnt="0">
        <dgm:presLayoutVars>
          <dgm:dir/>
          <dgm:resizeHandles val="exact"/>
        </dgm:presLayoutVars>
      </dgm:prSet>
      <dgm:spPr/>
    </dgm:pt>
    <dgm:pt modelId="{DB99B740-9388-466A-B480-09B19DBE5A2E}" type="pres">
      <dgm:prSet presAssocID="{AC131E07-5D17-41D5-9A88-DFF314089338}" presName="node" presStyleLbl="node1" presStyleIdx="0" presStyleCnt="3">
        <dgm:presLayoutVars>
          <dgm:bulletEnabled val="1"/>
        </dgm:presLayoutVars>
      </dgm:prSet>
      <dgm:spPr/>
    </dgm:pt>
    <dgm:pt modelId="{E24141B3-D683-463D-B691-897BAC83B1BD}" type="pres">
      <dgm:prSet presAssocID="{E03FF817-3290-4772-9732-6985985E33DC}" presName="sibTrans" presStyleLbl="sibTrans2D1" presStyleIdx="0" presStyleCnt="3"/>
      <dgm:spPr/>
    </dgm:pt>
    <dgm:pt modelId="{3A5BA047-89E9-4DA5-B62F-3A9CEAC0B97F}" type="pres">
      <dgm:prSet presAssocID="{E03FF817-3290-4772-9732-6985985E33DC}" presName="connectorText" presStyleLbl="sibTrans2D1" presStyleIdx="0" presStyleCnt="3"/>
      <dgm:spPr/>
    </dgm:pt>
    <dgm:pt modelId="{37446C37-3D5F-4D19-A6E0-2C6632655F03}" type="pres">
      <dgm:prSet presAssocID="{DF29A300-B951-4C2F-B644-A5819E7A0432}" presName="node" presStyleLbl="node1" presStyleIdx="1" presStyleCnt="3">
        <dgm:presLayoutVars>
          <dgm:bulletEnabled val="1"/>
        </dgm:presLayoutVars>
      </dgm:prSet>
      <dgm:spPr/>
    </dgm:pt>
    <dgm:pt modelId="{E68E9E85-D999-469F-95C9-2520EDEEC4FB}" type="pres">
      <dgm:prSet presAssocID="{661BE917-3A4C-4A20-BFF4-C91F98FFC5A8}" presName="sibTrans" presStyleLbl="sibTrans2D1" presStyleIdx="1" presStyleCnt="3"/>
      <dgm:spPr/>
    </dgm:pt>
    <dgm:pt modelId="{707335CD-B921-4AD5-93B4-68927B0F306E}" type="pres">
      <dgm:prSet presAssocID="{661BE917-3A4C-4A20-BFF4-C91F98FFC5A8}" presName="connectorText" presStyleLbl="sibTrans2D1" presStyleIdx="1" presStyleCnt="3"/>
      <dgm:spPr/>
    </dgm:pt>
    <dgm:pt modelId="{A9D708AE-5ADE-42C0-A5E1-82E8A06B4E2B}" type="pres">
      <dgm:prSet presAssocID="{D1F57951-E03E-4146-AFC8-54166EDF7A91}" presName="node" presStyleLbl="node1" presStyleIdx="2" presStyleCnt="3">
        <dgm:presLayoutVars>
          <dgm:bulletEnabled val="1"/>
        </dgm:presLayoutVars>
      </dgm:prSet>
      <dgm:spPr/>
    </dgm:pt>
    <dgm:pt modelId="{68603FC4-A4A3-4024-8D86-A4D022593851}" type="pres">
      <dgm:prSet presAssocID="{E85A46C7-1FAA-4B3D-995B-43C9E72CC8A0}" presName="sibTrans" presStyleLbl="sibTrans2D1" presStyleIdx="2" presStyleCnt="3"/>
      <dgm:spPr/>
    </dgm:pt>
    <dgm:pt modelId="{DEA7DE43-E8CC-4793-8423-8B29D49C053C}" type="pres">
      <dgm:prSet presAssocID="{E85A46C7-1FAA-4B3D-995B-43C9E72CC8A0}" presName="connectorText" presStyleLbl="sibTrans2D1" presStyleIdx="2" presStyleCnt="3"/>
      <dgm:spPr/>
    </dgm:pt>
  </dgm:ptLst>
  <dgm:cxnLst>
    <dgm:cxn modelId="{DC81991A-5338-4E61-ADA6-2FCC4367181A}" type="presOf" srcId="{E03FF817-3290-4772-9732-6985985E33DC}" destId="{E24141B3-D683-463D-B691-897BAC83B1BD}" srcOrd="0" destOrd="0" presId="urn:microsoft.com/office/officeart/2005/8/layout/cycle2"/>
    <dgm:cxn modelId="{D146FF38-6D95-4B29-AD53-70877E882A7A}" type="presOf" srcId="{661BE917-3A4C-4A20-BFF4-C91F98FFC5A8}" destId="{707335CD-B921-4AD5-93B4-68927B0F306E}" srcOrd="1" destOrd="0" presId="urn:microsoft.com/office/officeart/2005/8/layout/cycle2"/>
    <dgm:cxn modelId="{061F5662-43F4-45CD-8409-F350C3449AF1}" type="presOf" srcId="{D1F57951-E03E-4146-AFC8-54166EDF7A91}" destId="{A9D708AE-5ADE-42C0-A5E1-82E8A06B4E2B}" srcOrd="0" destOrd="0" presId="urn:microsoft.com/office/officeart/2005/8/layout/cycle2"/>
    <dgm:cxn modelId="{EE425169-EED6-4C08-A2BD-31A201D5CBF2}" type="presOf" srcId="{E03FF817-3290-4772-9732-6985985E33DC}" destId="{3A5BA047-89E9-4DA5-B62F-3A9CEAC0B97F}" srcOrd="1" destOrd="0" presId="urn:microsoft.com/office/officeart/2005/8/layout/cycle2"/>
    <dgm:cxn modelId="{DC3ADC79-2B36-4DE1-8F3B-6EFEAECD637B}" type="presOf" srcId="{661BE917-3A4C-4A20-BFF4-C91F98FFC5A8}" destId="{E68E9E85-D999-469F-95C9-2520EDEEC4FB}" srcOrd="0" destOrd="0" presId="urn:microsoft.com/office/officeart/2005/8/layout/cycle2"/>
    <dgm:cxn modelId="{2B6AA88F-BF34-4BA7-82FB-EFD903420F84}" type="presOf" srcId="{DF29A300-B951-4C2F-B644-A5819E7A0432}" destId="{37446C37-3D5F-4D19-A6E0-2C6632655F03}" srcOrd="0" destOrd="0" presId="urn:microsoft.com/office/officeart/2005/8/layout/cycle2"/>
    <dgm:cxn modelId="{F1364F94-9B30-4FB2-8F2E-4908A551380A}" type="presOf" srcId="{AC131E07-5D17-41D5-9A88-DFF314089338}" destId="{DB99B740-9388-466A-B480-09B19DBE5A2E}" srcOrd="0" destOrd="0" presId="urn:microsoft.com/office/officeart/2005/8/layout/cycle2"/>
    <dgm:cxn modelId="{D17D26AB-A721-4314-BF62-11B586F68867}" type="presOf" srcId="{361489CB-DDD7-4311-BCB2-76D5CB097C66}" destId="{3D066BC0-F83D-4CD0-A0FE-BB814EAAC95F}" srcOrd="0" destOrd="0" presId="urn:microsoft.com/office/officeart/2005/8/layout/cycle2"/>
    <dgm:cxn modelId="{B3756EBB-4C2B-41F2-83C1-5E08F6CE0B5C}" srcId="{361489CB-DDD7-4311-BCB2-76D5CB097C66}" destId="{D1F57951-E03E-4146-AFC8-54166EDF7A91}" srcOrd="2" destOrd="0" parTransId="{988D8CB8-34A3-4167-8227-EAE15C9D1A40}" sibTransId="{E85A46C7-1FAA-4B3D-995B-43C9E72CC8A0}"/>
    <dgm:cxn modelId="{D059FEC8-2A4A-4799-B160-DFCC9B668F0B}" type="presOf" srcId="{E85A46C7-1FAA-4B3D-995B-43C9E72CC8A0}" destId="{DEA7DE43-E8CC-4793-8423-8B29D49C053C}" srcOrd="1" destOrd="0" presId="urn:microsoft.com/office/officeart/2005/8/layout/cycle2"/>
    <dgm:cxn modelId="{11EAD2DF-9AE7-4271-A868-733C1694EE7D}" type="presOf" srcId="{E85A46C7-1FAA-4B3D-995B-43C9E72CC8A0}" destId="{68603FC4-A4A3-4024-8D86-A4D022593851}" srcOrd="0" destOrd="0" presId="urn:microsoft.com/office/officeart/2005/8/layout/cycle2"/>
    <dgm:cxn modelId="{46B398EF-FD04-424C-A16A-1C4FB0873DEA}" srcId="{361489CB-DDD7-4311-BCB2-76D5CB097C66}" destId="{DF29A300-B951-4C2F-B644-A5819E7A0432}" srcOrd="1" destOrd="0" parTransId="{E53F29F6-9EB5-4306-BA0F-9ACCAEAB31BB}" sibTransId="{661BE917-3A4C-4A20-BFF4-C91F98FFC5A8}"/>
    <dgm:cxn modelId="{3061F2F2-798B-4F14-AD25-CCBB137DC6FD}" srcId="{361489CB-DDD7-4311-BCB2-76D5CB097C66}" destId="{AC131E07-5D17-41D5-9A88-DFF314089338}" srcOrd="0" destOrd="0" parTransId="{A4B15975-3163-4932-B3EB-5FDCB1211826}" sibTransId="{E03FF817-3290-4772-9732-6985985E33DC}"/>
    <dgm:cxn modelId="{7F766270-DEF1-47EB-80E3-459EE3745D64}" type="presParOf" srcId="{3D066BC0-F83D-4CD0-A0FE-BB814EAAC95F}" destId="{DB99B740-9388-466A-B480-09B19DBE5A2E}" srcOrd="0" destOrd="0" presId="urn:microsoft.com/office/officeart/2005/8/layout/cycle2"/>
    <dgm:cxn modelId="{CA4D6C66-42B7-4FAC-BD20-81E8813AFAAC}" type="presParOf" srcId="{3D066BC0-F83D-4CD0-A0FE-BB814EAAC95F}" destId="{E24141B3-D683-463D-B691-897BAC83B1BD}" srcOrd="1" destOrd="0" presId="urn:microsoft.com/office/officeart/2005/8/layout/cycle2"/>
    <dgm:cxn modelId="{2583BA4D-0CF4-46A0-86B8-BC61C0315C05}" type="presParOf" srcId="{E24141B3-D683-463D-B691-897BAC83B1BD}" destId="{3A5BA047-89E9-4DA5-B62F-3A9CEAC0B97F}" srcOrd="0" destOrd="0" presId="urn:microsoft.com/office/officeart/2005/8/layout/cycle2"/>
    <dgm:cxn modelId="{995B1334-9D64-429F-98D2-F159CDEA2FEA}" type="presParOf" srcId="{3D066BC0-F83D-4CD0-A0FE-BB814EAAC95F}" destId="{37446C37-3D5F-4D19-A6E0-2C6632655F03}" srcOrd="2" destOrd="0" presId="urn:microsoft.com/office/officeart/2005/8/layout/cycle2"/>
    <dgm:cxn modelId="{B8BF76EE-9003-42D0-A72B-392008E1B4DD}" type="presParOf" srcId="{3D066BC0-F83D-4CD0-A0FE-BB814EAAC95F}" destId="{E68E9E85-D999-469F-95C9-2520EDEEC4FB}" srcOrd="3" destOrd="0" presId="urn:microsoft.com/office/officeart/2005/8/layout/cycle2"/>
    <dgm:cxn modelId="{99624B40-E5AD-45B5-9C4E-DEA5674E7CE0}" type="presParOf" srcId="{E68E9E85-D999-469F-95C9-2520EDEEC4FB}" destId="{707335CD-B921-4AD5-93B4-68927B0F306E}" srcOrd="0" destOrd="0" presId="urn:microsoft.com/office/officeart/2005/8/layout/cycle2"/>
    <dgm:cxn modelId="{AF80ED6D-1B9A-4AB7-AEC2-FFFB2F699234}" type="presParOf" srcId="{3D066BC0-F83D-4CD0-A0FE-BB814EAAC95F}" destId="{A9D708AE-5ADE-42C0-A5E1-82E8A06B4E2B}" srcOrd="4" destOrd="0" presId="urn:microsoft.com/office/officeart/2005/8/layout/cycle2"/>
    <dgm:cxn modelId="{6DC01B82-6E72-4E6C-892E-501782D03335}" type="presParOf" srcId="{3D066BC0-F83D-4CD0-A0FE-BB814EAAC95F}" destId="{68603FC4-A4A3-4024-8D86-A4D022593851}" srcOrd="5" destOrd="0" presId="urn:microsoft.com/office/officeart/2005/8/layout/cycle2"/>
    <dgm:cxn modelId="{76D9DF6B-1F0B-444D-A59B-7D03EEBFD268}" type="presParOf" srcId="{68603FC4-A4A3-4024-8D86-A4D022593851}" destId="{DEA7DE43-E8CC-4793-8423-8B29D49C053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E36AF3-F0C8-4B5A-B827-ECEEC99F0935}"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D8B3BAD9-24B1-4AAD-9E9E-4922979550FE}">
      <dgm:prSet/>
      <dgm:spPr/>
      <dgm:t>
        <a:bodyPr/>
        <a:lstStyle/>
        <a:p>
          <a:r>
            <a:rPr lang="en-US" b="1"/>
            <a:t>Solutions to student homelessness and housing insecurity aren’t soundbites.</a:t>
          </a:r>
          <a:endParaRPr lang="en-US"/>
        </a:p>
      </dgm:t>
    </dgm:pt>
    <dgm:pt modelId="{E6432F72-174D-48C3-B386-B79F831DB686}" type="parTrans" cxnId="{B389181F-2FCF-41DD-AF95-9D1BB626EF9A}">
      <dgm:prSet/>
      <dgm:spPr/>
      <dgm:t>
        <a:bodyPr/>
        <a:lstStyle/>
        <a:p>
          <a:endParaRPr lang="en-US"/>
        </a:p>
      </dgm:t>
    </dgm:pt>
    <dgm:pt modelId="{6909A25B-AE45-4A1F-8FDA-F18298EEC2F6}" type="sibTrans" cxnId="{B389181F-2FCF-41DD-AF95-9D1BB626EF9A}">
      <dgm:prSet/>
      <dgm:spPr/>
      <dgm:t>
        <a:bodyPr/>
        <a:lstStyle/>
        <a:p>
          <a:endParaRPr lang="en-US"/>
        </a:p>
      </dgm:t>
    </dgm:pt>
    <dgm:pt modelId="{771C9F08-27B8-45EB-A6C2-2BF9C7289515}">
      <dgm:prSet custT="1"/>
      <dgm:spPr/>
      <dgm:t>
        <a:bodyPr/>
        <a:lstStyle/>
        <a:p>
          <a:r>
            <a:rPr lang="en-US" sz="1600"/>
            <a:t>Homeless college students are having similar experiences to other low-income young people and families.</a:t>
          </a:r>
        </a:p>
      </dgm:t>
    </dgm:pt>
    <dgm:pt modelId="{22E97882-9BDB-4EB6-A224-118BD99C810B}" type="parTrans" cxnId="{4A054956-CEF2-4468-8543-64007BB08D1B}">
      <dgm:prSet/>
      <dgm:spPr/>
      <dgm:t>
        <a:bodyPr/>
        <a:lstStyle/>
        <a:p>
          <a:endParaRPr lang="en-US"/>
        </a:p>
      </dgm:t>
    </dgm:pt>
    <dgm:pt modelId="{4A922AEB-9195-41F3-92AC-7CFD6A1736B5}" type="sibTrans" cxnId="{4A054956-CEF2-4468-8543-64007BB08D1B}">
      <dgm:prSet/>
      <dgm:spPr/>
      <dgm:t>
        <a:bodyPr/>
        <a:lstStyle/>
        <a:p>
          <a:endParaRPr lang="en-US"/>
        </a:p>
      </dgm:t>
    </dgm:pt>
    <dgm:pt modelId="{11671096-495C-4681-8CD1-0FA77CF621B7}">
      <dgm:prSet custT="1"/>
      <dgm:spPr/>
      <dgm:t>
        <a:bodyPr/>
        <a:lstStyle/>
        <a:p>
          <a:r>
            <a:rPr lang="en-US" sz="1600"/>
            <a:t>Homeless K-12 students have caring adults with their own individual needs.</a:t>
          </a:r>
        </a:p>
      </dgm:t>
    </dgm:pt>
    <dgm:pt modelId="{54FD9F2E-538D-4781-81F0-13A0724957B0}" type="parTrans" cxnId="{1EE22768-94AF-465B-9A39-87D9FAFEF5CD}">
      <dgm:prSet/>
      <dgm:spPr/>
      <dgm:t>
        <a:bodyPr/>
        <a:lstStyle/>
        <a:p>
          <a:endParaRPr lang="en-US"/>
        </a:p>
      </dgm:t>
    </dgm:pt>
    <dgm:pt modelId="{4CBCC96A-B296-4045-8BE2-26EA414649D1}" type="sibTrans" cxnId="{1EE22768-94AF-465B-9A39-87D9FAFEF5CD}">
      <dgm:prSet/>
      <dgm:spPr/>
      <dgm:t>
        <a:bodyPr/>
        <a:lstStyle/>
        <a:p>
          <a:endParaRPr lang="en-US"/>
        </a:p>
      </dgm:t>
    </dgm:pt>
    <dgm:pt modelId="{A3B9F154-7E49-4F15-8D8D-4347F85483A9}">
      <dgm:prSet/>
      <dgm:spPr/>
      <dgm:t>
        <a:bodyPr/>
        <a:lstStyle/>
        <a:p>
          <a:r>
            <a:rPr lang="en-US" b="1"/>
            <a:t>MTW allows for piloting solutions and scaling up or down based on longitudinal data. </a:t>
          </a:r>
          <a:endParaRPr lang="en-US"/>
        </a:p>
      </dgm:t>
    </dgm:pt>
    <dgm:pt modelId="{E760342D-0837-4DA1-97D9-E79F9B9E629D}" type="parTrans" cxnId="{CD84E385-A84E-4A6C-8534-4F3F07C0DA90}">
      <dgm:prSet/>
      <dgm:spPr/>
      <dgm:t>
        <a:bodyPr/>
        <a:lstStyle/>
        <a:p>
          <a:endParaRPr lang="en-US"/>
        </a:p>
      </dgm:t>
    </dgm:pt>
    <dgm:pt modelId="{AE46B624-77DC-4592-AD31-30A87F8CD416}" type="sibTrans" cxnId="{CD84E385-A84E-4A6C-8534-4F3F07C0DA90}">
      <dgm:prSet/>
      <dgm:spPr/>
      <dgm:t>
        <a:bodyPr/>
        <a:lstStyle/>
        <a:p>
          <a:endParaRPr lang="en-US"/>
        </a:p>
      </dgm:t>
    </dgm:pt>
    <dgm:pt modelId="{D07CDECE-67F6-4305-9498-467B31F042BA}">
      <dgm:prSet custT="1"/>
      <dgm:spPr/>
      <dgm:t>
        <a:bodyPr/>
        <a:lstStyle/>
        <a:p>
          <a:r>
            <a:rPr lang="en-US" sz="1600"/>
            <a:t>Qualitative data (hearing directly from customers) was just </a:t>
          </a:r>
          <a:r>
            <a:rPr lang="en-US" sz="1600">
              <a:latin typeface="Calibri" panose="020F0502020204030204"/>
            </a:rPr>
            <a:t>as</a:t>
          </a:r>
          <a:r>
            <a:rPr lang="en-US" sz="1600"/>
            <a:t> important as quantitative data (numbers) in evaluating program success and challenges.</a:t>
          </a:r>
        </a:p>
      </dgm:t>
    </dgm:pt>
    <dgm:pt modelId="{00099746-77A9-4A87-96EB-D657C70255AB}" type="parTrans" cxnId="{043BF7DC-9638-4075-A891-83D73AE612EA}">
      <dgm:prSet/>
      <dgm:spPr/>
      <dgm:t>
        <a:bodyPr/>
        <a:lstStyle/>
        <a:p>
          <a:endParaRPr lang="en-US"/>
        </a:p>
      </dgm:t>
    </dgm:pt>
    <dgm:pt modelId="{396467FE-4712-40A4-9991-56C9166B5A9E}" type="sibTrans" cxnId="{043BF7DC-9638-4075-A891-83D73AE612EA}">
      <dgm:prSet/>
      <dgm:spPr/>
      <dgm:t>
        <a:bodyPr/>
        <a:lstStyle/>
        <a:p>
          <a:endParaRPr lang="en-US"/>
        </a:p>
      </dgm:t>
    </dgm:pt>
    <dgm:pt modelId="{4CEF33F1-0857-47CF-B78C-E91DBAD92208}">
      <dgm:prSet/>
      <dgm:spPr/>
      <dgm:t>
        <a:bodyPr/>
        <a:lstStyle/>
        <a:p>
          <a:r>
            <a:rPr lang="en-US" b="1"/>
            <a:t>Positive housing and educational outcomes rely on other systems.</a:t>
          </a:r>
          <a:endParaRPr lang="en-US"/>
        </a:p>
      </dgm:t>
    </dgm:pt>
    <dgm:pt modelId="{0C524797-1EFD-4B6D-90EA-777126119948}" type="parTrans" cxnId="{34712FEB-30E4-491C-B76C-1D659B47C212}">
      <dgm:prSet/>
      <dgm:spPr/>
      <dgm:t>
        <a:bodyPr/>
        <a:lstStyle/>
        <a:p>
          <a:endParaRPr lang="en-US"/>
        </a:p>
      </dgm:t>
    </dgm:pt>
    <dgm:pt modelId="{5E7BD550-63FD-456F-8149-023BE7A38C18}" type="sibTrans" cxnId="{34712FEB-30E4-491C-B76C-1D659B47C212}">
      <dgm:prSet/>
      <dgm:spPr/>
      <dgm:t>
        <a:bodyPr/>
        <a:lstStyle/>
        <a:p>
          <a:endParaRPr lang="en-US"/>
        </a:p>
      </dgm:t>
    </dgm:pt>
    <dgm:pt modelId="{B823ADE6-31EA-4D39-B503-C7B71E775FDA}">
      <dgm:prSet custT="1"/>
      <dgm:spPr/>
      <dgm:t>
        <a:bodyPr/>
        <a:lstStyle/>
        <a:p>
          <a:r>
            <a:rPr lang="en-US" sz="1600"/>
            <a:t>Access to physical and mental health supports.</a:t>
          </a:r>
        </a:p>
      </dgm:t>
    </dgm:pt>
    <dgm:pt modelId="{F4DA991F-87A1-4D1D-BF6A-AA8E6838BFD2}" type="parTrans" cxnId="{F90D2336-8952-4C00-A8C7-A5974FE76563}">
      <dgm:prSet/>
      <dgm:spPr/>
      <dgm:t>
        <a:bodyPr/>
        <a:lstStyle/>
        <a:p>
          <a:endParaRPr lang="en-US"/>
        </a:p>
      </dgm:t>
    </dgm:pt>
    <dgm:pt modelId="{077556FC-E9C3-4FBD-8424-C4C571B0E68D}" type="sibTrans" cxnId="{F90D2336-8952-4C00-A8C7-A5974FE76563}">
      <dgm:prSet/>
      <dgm:spPr/>
      <dgm:t>
        <a:bodyPr/>
        <a:lstStyle/>
        <a:p>
          <a:endParaRPr lang="en-US"/>
        </a:p>
      </dgm:t>
    </dgm:pt>
    <dgm:pt modelId="{DD406140-C54C-4655-814F-9F5BF858137C}">
      <dgm:prSet custT="1"/>
      <dgm:spPr/>
      <dgm:t>
        <a:bodyPr/>
        <a:lstStyle/>
        <a:p>
          <a:r>
            <a:rPr lang="en-US" sz="1600"/>
            <a:t>Access to transportation.</a:t>
          </a:r>
        </a:p>
      </dgm:t>
    </dgm:pt>
    <dgm:pt modelId="{106A8871-8586-4D4D-A1D3-16F228851D28}" type="parTrans" cxnId="{8784610B-4620-42DD-BB9A-3F7ED4427C8E}">
      <dgm:prSet/>
      <dgm:spPr/>
      <dgm:t>
        <a:bodyPr/>
        <a:lstStyle/>
        <a:p>
          <a:endParaRPr lang="en-US"/>
        </a:p>
      </dgm:t>
    </dgm:pt>
    <dgm:pt modelId="{4428AF0E-2D35-4F2B-A39A-BA16E940FDA2}" type="sibTrans" cxnId="{8784610B-4620-42DD-BB9A-3F7ED4427C8E}">
      <dgm:prSet/>
      <dgm:spPr/>
      <dgm:t>
        <a:bodyPr/>
        <a:lstStyle/>
        <a:p>
          <a:endParaRPr lang="en-US"/>
        </a:p>
      </dgm:t>
    </dgm:pt>
    <dgm:pt modelId="{B1261982-37D1-4BF1-AF2F-3AFBE18093BD}">
      <dgm:prSet custT="1"/>
      <dgm:spPr/>
      <dgm:t>
        <a:bodyPr/>
        <a:lstStyle/>
        <a:p>
          <a:pPr rtl="0"/>
          <a:r>
            <a:rPr lang="en-US" sz="1600"/>
            <a:t>Investment in fair housing resources to address racial discrimination.</a:t>
          </a:r>
          <a:r>
            <a:rPr lang="en-US" sz="1600">
              <a:latin typeface="Calibri" panose="020F0502020204030204"/>
            </a:rPr>
            <a:t> </a:t>
          </a:r>
          <a:endParaRPr lang="en-US" sz="1600"/>
        </a:p>
      </dgm:t>
    </dgm:pt>
    <dgm:pt modelId="{8AA356F6-69C7-4B74-9F4A-97260262DCD5}" type="parTrans" cxnId="{7FF54095-3F91-4BCE-AA44-EAFD954B0807}">
      <dgm:prSet/>
      <dgm:spPr/>
      <dgm:t>
        <a:bodyPr/>
        <a:lstStyle/>
        <a:p>
          <a:endParaRPr lang="en-US"/>
        </a:p>
      </dgm:t>
    </dgm:pt>
    <dgm:pt modelId="{EBCE0A8F-D228-4140-A077-C983F43A432B}" type="sibTrans" cxnId="{7FF54095-3F91-4BCE-AA44-EAFD954B0807}">
      <dgm:prSet/>
      <dgm:spPr/>
      <dgm:t>
        <a:bodyPr/>
        <a:lstStyle/>
        <a:p>
          <a:endParaRPr lang="en-US"/>
        </a:p>
      </dgm:t>
    </dgm:pt>
    <dgm:pt modelId="{EEFAD24C-6E25-4030-AFA7-648A27640F68}">
      <dgm:prSet custT="1"/>
      <dgm:spPr/>
      <dgm:t>
        <a:bodyPr/>
        <a:lstStyle/>
        <a:p>
          <a:r>
            <a:rPr lang="en-US" sz="1600"/>
            <a:t>Funding supportive services to navigate the systems.</a:t>
          </a:r>
        </a:p>
      </dgm:t>
    </dgm:pt>
    <dgm:pt modelId="{CE946209-6CE0-4515-9676-0179FB39FF68}" type="parTrans" cxnId="{5D3D5069-A410-4428-A2F4-F616CC90C973}">
      <dgm:prSet/>
      <dgm:spPr/>
      <dgm:t>
        <a:bodyPr/>
        <a:lstStyle/>
        <a:p>
          <a:endParaRPr lang="en-US"/>
        </a:p>
      </dgm:t>
    </dgm:pt>
    <dgm:pt modelId="{A934BF00-FE81-4D85-B76C-D3F9E9A7F48B}" type="sibTrans" cxnId="{5D3D5069-A410-4428-A2F4-F616CC90C973}">
      <dgm:prSet/>
      <dgm:spPr/>
      <dgm:t>
        <a:bodyPr/>
        <a:lstStyle/>
        <a:p>
          <a:endParaRPr lang="en-US"/>
        </a:p>
      </dgm:t>
    </dgm:pt>
    <dgm:pt modelId="{F4FC4A63-361F-45CE-BFDB-00A7D5826D80}" type="pres">
      <dgm:prSet presAssocID="{56E36AF3-F0C8-4B5A-B827-ECEEC99F0935}" presName="Name0" presStyleCnt="0">
        <dgm:presLayoutVars>
          <dgm:dir/>
          <dgm:animLvl val="lvl"/>
          <dgm:resizeHandles val="exact"/>
        </dgm:presLayoutVars>
      </dgm:prSet>
      <dgm:spPr/>
    </dgm:pt>
    <dgm:pt modelId="{C3DE2141-8A4B-4BBA-ABDF-B2AC57C38A63}" type="pres">
      <dgm:prSet presAssocID="{D8B3BAD9-24B1-4AAD-9E9E-4922979550FE}" presName="linNode" presStyleCnt="0"/>
      <dgm:spPr/>
    </dgm:pt>
    <dgm:pt modelId="{C487E148-E65E-4CA0-B6F4-5F4D86654C5F}" type="pres">
      <dgm:prSet presAssocID="{D8B3BAD9-24B1-4AAD-9E9E-4922979550FE}" presName="parentText" presStyleLbl="node1" presStyleIdx="0" presStyleCnt="3">
        <dgm:presLayoutVars>
          <dgm:chMax val="1"/>
          <dgm:bulletEnabled val="1"/>
        </dgm:presLayoutVars>
      </dgm:prSet>
      <dgm:spPr/>
    </dgm:pt>
    <dgm:pt modelId="{07E5D066-F9A4-45B8-9EA6-2BC604CBA4FA}" type="pres">
      <dgm:prSet presAssocID="{D8B3BAD9-24B1-4AAD-9E9E-4922979550FE}" presName="descendantText" presStyleLbl="alignAccFollowNode1" presStyleIdx="0" presStyleCnt="3" custScaleY="115440">
        <dgm:presLayoutVars>
          <dgm:bulletEnabled val="1"/>
        </dgm:presLayoutVars>
      </dgm:prSet>
      <dgm:spPr/>
    </dgm:pt>
    <dgm:pt modelId="{96D59C8F-F874-48D4-B487-62D7F475BC1A}" type="pres">
      <dgm:prSet presAssocID="{6909A25B-AE45-4A1F-8FDA-F18298EEC2F6}" presName="sp" presStyleCnt="0"/>
      <dgm:spPr/>
    </dgm:pt>
    <dgm:pt modelId="{7E761889-D319-48F7-B5E5-26F14430D937}" type="pres">
      <dgm:prSet presAssocID="{A3B9F154-7E49-4F15-8D8D-4347F85483A9}" presName="linNode" presStyleCnt="0"/>
      <dgm:spPr/>
    </dgm:pt>
    <dgm:pt modelId="{C2184E32-D65C-4E53-A42D-454BBA2FF519}" type="pres">
      <dgm:prSet presAssocID="{A3B9F154-7E49-4F15-8D8D-4347F85483A9}" presName="parentText" presStyleLbl="node1" presStyleIdx="1" presStyleCnt="3">
        <dgm:presLayoutVars>
          <dgm:chMax val="1"/>
          <dgm:bulletEnabled val="1"/>
        </dgm:presLayoutVars>
      </dgm:prSet>
      <dgm:spPr/>
    </dgm:pt>
    <dgm:pt modelId="{131FF3E2-49DB-4818-9569-3792BFFA3D01}" type="pres">
      <dgm:prSet presAssocID="{A3B9F154-7E49-4F15-8D8D-4347F85483A9}" presName="descendantText" presStyleLbl="alignAccFollowNode1" presStyleIdx="1" presStyleCnt="3">
        <dgm:presLayoutVars>
          <dgm:bulletEnabled val="1"/>
        </dgm:presLayoutVars>
      </dgm:prSet>
      <dgm:spPr/>
    </dgm:pt>
    <dgm:pt modelId="{610A141E-78AD-4B74-96A4-64CBF1A1FE70}" type="pres">
      <dgm:prSet presAssocID="{AE46B624-77DC-4592-AD31-30A87F8CD416}" presName="sp" presStyleCnt="0"/>
      <dgm:spPr/>
    </dgm:pt>
    <dgm:pt modelId="{EC62E917-F29E-4B31-ADC0-AA3B8EF1A1B2}" type="pres">
      <dgm:prSet presAssocID="{4CEF33F1-0857-47CF-B78C-E91DBAD92208}" presName="linNode" presStyleCnt="0"/>
      <dgm:spPr/>
    </dgm:pt>
    <dgm:pt modelId="{7F629B17-0ACF-485C-875F-07262F2C6BE6}" type="pres">
      <dgm:prSet presAssocID="{4CEF33F1-0857-47CF-B78C-E91DBAD92208}" presName="parentText" presStyleLbl="node1" presStyleIdx="2" presStyleCnt="3">
        <dgm:presLayoutVars>
          <dgm:chMax val="1"/>
          <dgm:bulletEnabled val="1"/>
        </dgm:presLayoutVars>
      </dgm:prSet>
      <dgm:spPr/>
    </dgm:pt>
    <dgm:pt modelId="{54CC45DE-F513-4B93-B39A-1360C94003A0}" type="pres">
      <dgm:prSet presAssocID="{4CEF33F1-0857-47CF-B78C-E91DBAD92208}" presName="descendantText" presStyleLbl="alignAccFollowNode1" presStyleIdx="2" presStyleCnt="3" custScaleY="125569">
        <dgm:presLayoutVars>
          <dgm:bulletEnabled val="1"/>
        </dgm:presLayoutVars>
      </dgm:prSet>
      <dgm:spPr/>
    </dgm:pt>
  </dgm:ptLst>
  <dgm:cxnLst>
    <dgm:cxn modelId="{8784610B-4620-42DD-BB9A-3F7ED4427C8E}" srcId="{4CEF33F1-0857-47CF-B78C-E91DBAD92208}" destId="{DD406140-C54C-4655-814F-9F5BF858137C}" srcOrd="1" destOrd="0" parTransId="{106A8871-8586-4D4D-A1D3-16F228851D28}" sibTransId="{4428AF0E-2D35-4F2B-A39A-BA16E940FDA2}"/>
    <dgm:cxn modelId="{B389181F-2FCF-41DD-AF95-9D1BB626EF9A}" srcId="{56E36AF3-F0C8-4B5A-B827-ECEEC99F0935}" destId="{D8B3BAD9-24B1-4AAD-9E9E-4922979550FE}" srcOrd="0" destOrd="0" parTransId="{E6432F72-174D-48C3-B386-B79F831DB686}" sibTransId="{6909A25B-AE45-4A1F-8FDA-F18298EEC2F6}"/>
    <dgm:cxn modelId="{F90D2336-8952-4C00-A8C7-A5974FE76563}" srcId="{4CEF33F1-0857-47CF-B78C-E91DBAD92208}" destId="{B823ADE6-31EA-4D39-B503-C7B71E775FDA}" srcOrd="0" destOrd="0" parTransId="{F4DA991F-87A1-4D1D-BF6A-AA8E6838BFD2}" sibTransId="{077556FC-E9C3-4FBD-8424-C4C571B0E68D}"/>
    <dgm:cxn modelId="{36F68237-B753-4588-BBA4-4BD05DAB8032}" type="presOf" srcId="{11671096-495C-4681-8CD1-0FA77CF621B7}" destId="{07E5D066-F9A4-45B8-9EA6-2BC604CBA4FA}" srcOrd="0" destOrd="1" presId="urn:microsoft.com/office/officeart/2005/8/layout/vList5"/>
    <dgm:cxn modelId="{6F073539-34EB-421B-8CFD-8FCC6CDFC4F0}" type="presOf" srcId="{A3B9F154-7E49-4F15-8D8D-4347F85483A9}" destId="{C2184E32-D65C-4E53-A42D-454BBA2FF519}" srcOrd="0" destOrd="0" presId="urn:microsoft.com/office/officeart/2005/8/layout/vList5"/>
    <dgm:cxn modelId="{1EE22768-94AF-465B-9A39-87D9FAFEF5CD}" srcId="{D8B3BAD9-24B1-4AAD-9E9E-4922979550FE}" destId="{11671096-495C-4681-8CD1-0FA77CF621B7}" srcOrd="1" destOrd="0" parTransId="{54FD9F2E-538D-4781-81F0-13A0724957B0}" sibTransId="{4CBCC96A-B296-4045-8BE2-26EA414649D1}"/>
    <dgm:cxn modelId="{5D3D5069-A410-4428-A2F4-F616CC90C973}" srcId="{4CEF33F1-0857-47CF-B78C-E91DBAD92208}" destId="{EEFAD24C-6E25-4030-AFA7-648A27640F68}" srcOrd="3" destOrd="0" parTransId="{CE946209-6CE0-4515-9676-0179FB39FF68}" sibTransId="{A934BF00-FE81-4D85-B76C-D3F9E9A7F48B}"/>
    <dgm:cxn modelId="{4A054956-CEF2-4468-8543-64007BB08D1B}" srcId="{D8B3BAD9-24B1-4AAD-9E9E-4922979550FE}" destId="{771C9F08-27B8-45EB-A6C2-2BF9C7289515}" srcOrd="0" destOrd="0" parTransId="{22E97882-9BDB-4EB6-A224-118BD99C810B}" sibTransId="{4A922AEB-9195-41F3-92AC-7CFD6A1736B5}"/>
    <dgm:cxn modelId="{CD84E385-A84E-4A6C-8534-4F3F07C0DA90}" srcId="{56E36AF3-F0C8-4B5A-B827-ECEEC99F0935}" destId="{A3B9F154-7E49-4F15-8D8D-4347F85483A9}" srcOrd="1" destOrd="0" parTransId="{E760342D-0837-4DA1-97D9-E79F9B9E629D}" sibTransId="{AE46B624-77DC-4592-AD31-30A87F8CD416}"/>
    <dgm:cxn modelId="{7FF54095-3F91-4BCE-AA44-EAFD954B0807}" srcId="{4CEF33F1-0857-47CF-B78C-E91DBAD92208}" destId="{B1261982-37D1-4BF1-AF2F-3AFBE18093BD}" srcOrd="2" destOrd="0" parTransId="{8AA356F6-69C7-4B74-9F4A-97260262DCD5}" sibTransId="{EBCE0A8F-D228-4140-A077-C983F43A432B}"/>
    <dgm:cxn modelId="{5B31369A-13B4-4B54-A69B-E2348958CFBE}" type="presOf" srcId="{EEFAD24C-6E25-4030-AFA7-648A27640F68}" destId="{54CC45DE-F513-4B93-B39A-1360C94003A0}" srcOrd="0" destOrd="3" presId="urn:microsoft.com/office/officeart/2005/8/layout/vList5"/>
    <dgm:cxn modelId="{DA23B4B0-2274-43CA-AE17-D151AED37CFD}" type="presOf" srcId="{D8B3BAD9-24B1-4AAD-9E9E-4922979550FE}" destId="{C487E148-E65E-4CA0-B6F4-5F4D86654C5F}" srcOrd="0" destOrd="0" presId="urn:microsoft.com/office/officeart/2005/8/layout/vList5"/>
    <dgm:cxn modelId="{2600F4BC-9235-4BCA-9B1F-C759E28F5E50}" type="presOf" srcId="{DD406140-C54C-4655-814F-9F5BF858137C}" destId="{54CC45DE-F513-4B93-B39A-1360C94003A0}" srcOrd="0" destOrd="1" presId="urn:microsoft.com/office/officeart/2005/8/layout/vList5"/>
    <dgm:cxn modelId="{CA5ADFC0-1D0E-4B1A-A3A1-AB93FA608B67}" type="presOf" srcId="{56E36AF3-F0C8-4B5A-B827-ECEEC99F0935}" destId="{F4FC4A63-361F-45CE-BFDB-00A7D5826D80}" srcOrd="0" destOrd="0" presId="urn:microsoft.com/office/officeart/2005/8/layout/vList5"/>
    <dgm:cxn modelId="{3D9937CD-4662-478F-9A0D-72B4D13BA542}" type="presOf" srcId="{B823ADE6-31EA-4D39-B503-C7B71E775FDA}" destId="{54CC45DE-F513-4B93-B39A-1360C94003A0}" srcOrd="0" destOrd="0" presId="urn:microsoft.com/office/officeart/2005/8/layout/vList5"/>
    <dgm:cxn modelId="{932693DA-4BB5-4C19-8B53-989325FEAA16}" type="presOf" srcId="{D07CDECE-67F6-4305-9498-467B31F042BA}" destId="{131FF3E2-49DB-4818-9569-3792BFFA3D01}" srcOrd="0" destOrd="0" presId="urn:microsoft.com/office/officeart/2005/8/layout/vList5"/>
    <dgm:cxn modelId="{043BF7DC-9638-4075-A891-83D73AE612EA}" srcId="{A3B9F154-7E49-4F15-8D8D-4347F85483A9}" destId="{D07CDECE-67F6-4305-9498-467B31F042BA}" srcOrd="0" destOrd="0" parTransId="{00099746-77A9-4A87-96EB-D657C70255AB}" sibTransId="{396467FE-4712-40A4-9991-56C9166B5A9E}"/>
    <dgm:cxn modelId="{251DFBE5-84DF-41A5-B50E-AB922263D099}" type="presOf" srcId="{771C9F08-27B8-45EB-A6C2-2BF9C7289515}" destId="{07E5D066-F9A4-45B8-9EA6-2BC604CBA4FA}" srcOrd="0" destOrd="0" presId="urn:microsoft.com/office/officeart/2005/8/layout/vList5"/>
    <dgm:cxn modelId="{34712FEB-30E4-491C-B76C-1D659B47C212}" srcId="{56E36AF3-F0C8-4B5A-B827-ECEEC99F0935}" destId="{4CEF33F1-0857-47CF-B78C-E91DBAD92208}" srcOrd="2" destOrd="0" parTransId="{0C524797-1EFD-4B6D-90EA-777126119948}" sibTransId="{5E7BD550-63FD-456F-8149-023BE7A38C18}"/>
    <dgm:cxn modelId="{5F9438EC-F573-4284-88FE-90E1FB375093}" type="presOf" srcId="{4CEF33F1-0857-47CF-B78C-E91DBAD92208}" destId="{7F629B17-0ACF-485C-875F-07262F2C6BE6}" srcOrd="0" destOrd="0" presId="urn:microsoft.com/office/officeart/2005/8/layout/vList5"/>
    <dgm:cxn modelId="{C8A967F0-9B03-4A8B-9A8D-C0BDAFD240AB}" type="presOf" srcId="{B1261982-37D1-4BF1-AF2F-3AFBE18093BD}" destId="{54CC45DE-F513-4B93-B39A-1360C94003A0}" srcOrd="0" destOrd="2" presId="urn:microsoft.com/office/officeart/2005/8/layout/vList5"/>
    <dgm:cxn modelId="{4C4C925D-3A3C-4E32-9978-8796EFC904A7}" type="presParOf" srcId="{F4FC4A63-361F-45CE-BFDB-00A7D5826D80}" destId="{C3DE2141-8A4B-4BBA-ABDF-B2AC57C38A63}" srcOrd="0" destOrd="0" presId="urn:microsoft.com/office/officeart/2005/8/layout/vList5"/>
    <dgm:cxn modelId="{6447E0CD-B2BF-4B1E-A4B9-C363D7D4FD83}" type="presParOf" srcId="{C3DE2141-8A4B-4BBA-ABDF-B2AC57C38A63}" destId="{C487E148-E65E-4CA0-B6F4-5F4D86654C5F}" srcOrd="0" destOrd="0" presId="urn:microsoft.com/office/officeart/2005/8/layout/vList5"/>
    <dgm:cxn modelId="{7D2C90DF-BFBE-4446-8855-3DE2D5ED52E9}" type="presParOf" srcId="{C3DE2141-8A4B-4BBA-ABDF-B2AC57C38A63}" destId="{07E5D066-F9A4-45B8-9EA6-2BC604CBA4FA}" srcOrd="1" destOrd="0" presId="urn:microsoft.com/office/officeart/2005/8/layout/vList5"/>
    <dgm:cxn modelId="{2FDF6AB3-043F-4BF5-978C-725F4BDC5FAC}" type="presParOf" srcId="{F4FC4A63-361F-45CE-BFDB-00A7D5826D80}" destId="{96D59C8F-F874-48D4-B487-62D7F475BC1A}" srcOrd="1" destOrd="0" presId="urn:microsoft.com/office/officeart/2005/8/layout/vList5"/>
    <dgm:cxn modelId="{883E1808-DAB7-40A9-AE8E-BCB2D5072B70}" type="presParOf" srcId="{F4FC4A63-361F-45CE-BFDB-00A7D5826D80}" destId="{7E761889-D319-48F7-B5E5-26F14430D937}" srcOrd="2" destOrd="0" presId="urn:microsoft.com/office/officeart/2005/8/layout/vList5"/>
    <dgm:cxn modelId="{1B62D8F3-149D-4144-A259-A5741F0BC51B}" type="presParOf" srcId="{7E761889-D319-48F7-B5E5-26F14430D937}" destId="{C2184E32-D65C-4E53-A42D-454BBA2FF519}" srcOrd="0" destOrd="0" presId="urn:microsoft.com/office/officeart/2005/8/layout/vList5"/>
    <dgm:cxn modelId="{C2812E40-EFED-4AFA-9CBF-748842F59A85}" type="presParOf" srcId="{7E761889-D319-48F7-B5E5-26F14430D937}" destId="{131FF3E2-49DB-4818-9569-3792BFFA3D01}" srcOrd="1" destOrd="0" presId="urn:microsoft.com/office/officeart/2005/8/layout/vList5"/>
    <dgm:cxn modelId="{698619E5-7956-4971-9F46-70CC08F7E905}" type="presParOf" srcId="{F4FC4A63-361F-45CE-BFDB-00A7D5826D80}" destId="{610A141E-78AD-4B74-96A4-64CBF1A1FE70}" srcOrd="3" destOrd="0" presId="urn:microsoft.com/office/officeart/2005/8/layout/vList5"/>
    <dgm:cxn modelId="{DE477A9B-6AC0-46D4-8241-528E7CA36DD2}" type="presParOf" srcId="{F4FC4A63-361F-45CE-BFDB-00A7D5826D80}" destId="{EC62E917-F29E-4B31-ADC0-AA3B8EF1A1B2}" srcOrd="4" destOrd="0" presId="urn:microsoft.com/office/officeart/2005/8/layout/vList5"/>
    <dgm:cxn modelId="{A070838E-2B98-4A25-B6DD-2269DD180504}" type="presParOf" srcId="{EC62E917-F29E-4B31-ADC0-AA3B8EF1A1B2}" destId="{7F629B17-0ACF-485C-875F-07262F2C6BE6}" srcOrd="0" destOrd="0" presId="urn:microsoft.com/office/officeart/2005/8/layout/vList5"/>
    <dgm:cxn modelId="{2FE9561D-6773-4059-B76F-BC70496E3359}" type="presParOf" srcId="{EC62E917-F29E-4B31-ADC0-AA3B8EF1A1B2}" destId="{54CC45DE-F513-4B93-B39A-1360C94003A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E415B-BA4C-458D-8134-0F66342D0E11}">
      <dsp:nvSpPr>
        <dsp:cNvPr id="0" name=""/>
        <dsp:cNvSpPr/>
      </dsp:nvSpPr>
      <dsp:spPr>
        <a:xfrm>
          <a:off x="0" y="97923"/>
          <a:ext cx="7237251" cy="91367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THA’s students will graduate high school</a:t>
          </a:r>
        </a:p>
      </dsp:txBody>
      <dsp:txXfrm>
        <a:off x="44602" y="142525"/>
        <a:ext cx="7148047" cy="824474"/>
      </dsp:txXfrm>
    </dsp:sp>
    <dsp:sp modelId="{1207CFEF-4D71-4E6F-8124-8818C428EE1B}">
      <dsp:nvSpPr>
        <dsp:cNvPr id="0" name=""/>
        <dsp:cNvSpPr/>
      </dsp:nvSpPr>
      <dsp:spPr>
        <a:xfrm>
          <a:off x="0" y="1077842"/>
          <a:ext cx="7237251" cy="91367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THA’s students will enroll in post-secondary degree or certificate programs</a:t>
          </a:r>
        </a:p>
      </dsp:txBody>
      <dsp:txXfrm>
        <a:off x="44602" y="1122444"/>
        <a:ext cx="7148047" cy="824474"/>
      </dsp:txXfrm>
    </dsp:sp>
    <dsp:sp modelId="{68841092-2AB9-4490-9632-A39EBE3B5387}">
      <dsp:nvSpPr>
        <dsp:cNvPr id="0" name=""/>
        <dsp:cNvSpPr/>
      </dsp:nvSpPr>
      <dsp:spPr>
        <a:xfrm>
          <a:off x="0" y="2057760"/>
          <a:ext cx="7237251" cy="91367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THA’s adult customers will have the support they need to pursue their own educational goals</a:t>
          </a:r>
        </a:p>
      </dsp:txBody>
      <dsp:txXfrm>
        <a:off x="44602" y="2102362"/>
        <a:ext cx="7148047" cy="824474"/>
      </dsp:txXfrm>
    </dsp:sp>
    <dsp:sp modelId="{23B60830-F154-4E64-AF1A-84649F2C668D}">
      <dsp:nvSpPr>
        <dsp:cNvPr id="0" name=""/>
        <dsp:cNvSpPr/>
      </dsp:nvSpPr>
      <dsp:spPr>
        <a:xfrm>
          <a:off x="0" y="3037679"/>
          <a:ext cx="7237251" cy="91367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TPS students will be housed, and they will graduate high school</a:t>
          </a:r>
        </a:p>
      </dsp:txBody>
      <dsp:txXfrm>
        <a:off x="44602" y="3082281"/>
        <a:ext cx="7148047" cy="824474"/>
      </dsp:txXfrm>
    </dsp:sp>
    <dsp:sp modelId="{72C0F266-EE3E-46DC-B988-A6184D86116A}">
      <dsp:nvSpPr>
        <dsp:cNvPr id="0" name=""/>
        <dsp:cNvSpPr/>
      </dsp:nvSpPr>
      <dsp:spPr>
        <a:xfrm>
          <a:off x="0" y="4017597"/>
          <a:ext cx="7237251" cy="91367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Tacoma’s homeless system will have room for homeless and unstably housed college students</a:t>
          </a:r>
        </a:p>
      </dsp:txBody>
      <dsp:txXfrm>
        <a:off x="44602" y="4062199"/>
        <a:ext cx="7148047" cy="824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3F796-CBC2-4589-AB2F-3E204A9300D5}">
      <dsp:nvSpPr>
        <dsp:cNvPr id="0" name=""/>
        <dsp:cNvSpPr/>
      </dsp:nvSpPr>
      <dsp:spPr>
        <a:xfrm>
          <a:off x="552" y="0"/>
          <a:ext cx="3418940" cy="108049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McCarver Housing Program</a:t>
          </a:r>
        </a:p>
      </dsp:txBody>
      <dsp:txXfrm>
        <a:off x="32199" y="31647"/>
        <a:ext cx="3355646" cy="1017202"/>
      </dsp:txXfrm>
    </dsp:sp>
    <dsp:sp modelId="{87BD594E-79B7-4CD2-B00B-D83A4104B82A}">
      <dsp:nvSpPr>
        <dsp:cNvPr id="0" name=""/>
        <dsp:cNvSpPr/>
      </dsp:nvSpPr>
      <dsp:spPr>
        <a:xfrm>
          <a:off x="3698331" y="187838"/>
          <a:ext cx="591137" cy="704818"/>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endParaRPr>
        </a:p>
      </dsp:txBody>
      <dsp:txXfrm>
        <a:off x="3698331" y="328802"/>
        <a:ext cx="413796" cy="422890"/>
      </dsp:txXfrm>
    </dsp:sp>
    <dsp:sp modelId="{3F422181-62D8-4EFD-900D-04F82CA0A41E}">
      <dsp:nvSpPr>
        <dsp:cNvPr id="0" name=""/>
        <dsp:cNvSpPr/>
      </dsp:nvSpPr>
      <dsp:spPr>
        <a:xfrm>
          <a:off x="4534846" y="0"/>
          <a:ext cx="2842011" cy="108049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Elementary School Housing Program	</a:t>
          </a:r>
        </a:p>
      </dsp:txBody>
      <dsp:txXfrm>
        <a:off x="4566493" y="31647"/>
        <a:ext cx="2778717" cy="1017202"/>
      </dsp:txXfrm>
    </dsp:sp>
    <dsp:sp modelId="{ABDAB177-F3FA-4FC5-88B0-5EFC3E19AF1F}">
      <dsp:nvSpPr>
        <dsp:cNvPr id="0" name=""/>
        <dsp:cNvSpPr/>
      </dsp:nvSpPr>
      <dsp:spPr>
        <a:xfrm>
          <a:off x="7666422" y="187838"/>
          <a:ext cx="613875" cy="704818"/>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endParaRPr>
        </a:p>
      </dsp:txBody>
      <dsp:txXfrm>
        <a:off x="7666422" y="328802"/>
        <a:ext cx="429713" cy="422890"/>
      </dsp:txXfrm>
    </dsp:sp>
    <dsp:sp modelId="{DA3AC9A0-0975-459C-9F4C-D7C4B0A2B66B}">
      <dsp:nvSpPr>
        <dsp:cNvPr id="0" name=""/>
        <dsp:cNvSpPr/>
      </dsp:nvSpPr>
      <dsp:spPr>
        <a:xfrm>
          <a:off x="8535114" y="0"/>
          <a:ext cx="3246600" cy="108049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Prioritizing all MV students for all THA housing</a:t>
          </a:r>
        </a:p>
      </dsp:txBody>
      <dsp:txXfrm>
        <a:off x="8566761" y="31647"/>
        <a:ext cx="3183306" cy="1017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9B740-9388-466A-B480-09B19DBE5A2E}">
      <dsp:nvSpPr>
        <dsp:cNvPr id="0" name=""/>
        <dsp:cNvSpPr/>
      </dsp:nvSpPr>
      <dsp:spPr>
        <a:xfrm>
          <a:off x="1483772" y="115"/>
          <a:ext cx="1829244" cy="1829244"/>
        </a:xfrm>
        <a:prstGeom prst="ellipse">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Review data</a:t>
          </a:r>
        </a:p>
      </dsp:txBody>
      <dsp:txXfrm>
        <a:off x="1751659" y="268002"/>
        <a:ext cx="1293470" cy="1293470"/>
      </dsp:txXfrm>
    </dsp:sp>
    <dsp:sp modelId="{E24141B3-D683-463D-B691-897BAC83B1BD}">
      <dsp:nvSpPr>
        <dsp:cNvPr id="0" name=""/>
        <dsp:cNvSpPr/>
      </dsp:nvSpPr>
      <dsp:spPr>
        <a:xfrm rot="3600000">
          <a:off x="2835114" y="1782546"/>
          <a:ext cx="485059" cy="617370"/>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solidFill>
              <a:schemeClr val="bg1"/>
            </a:solidFill>
          </a:endParaRPr>
        </a:p>
      </dsp:txBody>
      <dsp:txXfrm>
        <a:off x="2871494" y="1843009"/>
        <a:ext cx="339541" cy="370422"/>
      </dsp:txXfrm>
    </dsp:sp>
    <dsp:sp modelId="{37446C37-3D5F-4D19-A6E0-2C6632655F03}">
      <dsp:nvSpPr>
        <dsp:cNvPr id="0" name=""/>
        <dsp:cNvSpPr/>
      </dsp:nvSpPr>
      <dsp:spPr>
        <a:xfrm>
          <a:off x="2855997" y="2376879"/>
          <a:ext cx="1829244" cy="1829244"/>
        </a:xfrm>
        <a:prstGeom prst="ellipse">
          <a:avLst/>
        </a:prstGeom>
        <a:solidFill>
          <a:schemeClr val="accent4">
            <a:shade val="80000"/>
            <a:hueOff val="115311"/>
            <a:satOff val="-7650"/>
            <a:lumOff val="1512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Design/ Redesign</a:t>
          </a:r>
        </a:p>
      </dsp:txBody>
      <dsp:txXfrm>
        <a:off x="3123884" y="2644766"/>
        <a:ext cx="1293470" cy="1293470"/>
      </dsp:txXfrm>
    </dsp:sp>
    <dsp:sp modelId="{E68E9E85-D999-469F-95C9-2520EDEEC4FB}">
      <dsp:nvSpPr>
        <dsp:cNvPr id="0" name=""/>
        <dsp:cNvSpPr/>
      </dsp:nvSpPr>
      <dsp:spPr>
        <a:xfrm rot="10800000">
          <a:off x="2169593" y="2982816"/>
          <a:ext cx="485059" cy="617370"/>
        </a:xfrm>
        <a:prstGeom prst="rightArrow">
          <a:avLst>
            <a:gd name="adj1" fmla="val 60000"/>
            <a:gd name="adj2" fmla="val 50000"/>
          </a:avLst>
        </a:prstGeom>
        <a:solidFill>
          <a:schemeClr val="accent4">
            <a:shade val="90000"/>
            <a:hueOff val="115428"/>
            <a:satOff val="-7551"/>
            <a:lumOff val="14071"/>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solidFill>
              <a:schemeClr val="bg1"/>
            </a:solidFill>
          </a:endParaRPr>
        </a:p>
      </dsp:txBody>
      <dsp:txXfrm rot="10800000">
        <a:off x="2315111" y="3106290"/>
        <a:ext cx="339541" cy="370422"/>
      </dsp:txXfrm>
    </dsp:sp>
    <dsp:sp modelId="{A9D708AE-5ADE-42C0-A5E1-82E8A06B4E2B}">
      <dsp:nvSpPr>
        <dsp:cNvPr id="0" name=""/>
        <dsp:cNvSpPr/>
      </dsp:nvSpPr>
      <dsp:spPr>
        <a:xfrm>
          <a:off x="111547" y="2376879"/>
          <a:ext cx="1829244" cy="1829244"/>
        </a:xfrm>
        <a:prstGeom prst="ellipse">
          <a:avLst/>
        </a:prstGeom>
        <a:solidFill>
          <a:schemeClr val="accent4">
            <a:shade val="80000"/>
            <a:hueOff val="230622"/>
            <a:satOff val="-15299"/>
            <a:lumOff val="3025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Implement</a:t>
          </a:r>
        </a:p>
      </dsp:txBody>
      <dsp:txXfrm>
        <a:off x="379434" y="2644766"/>
        <a:ext cx="1293470" cy="1293470"/>
      </dsp:txXfrm>
    </dsp:sp>
    <dsp:sp modelId="{68603FC4-A4A3-4024-8D86-A4D022593851}">
      <dsp:nvSpPr>
        <dsp:cNvPr id="0" name=""/>
        <dsp:cNvSpPr/>
      </dsp:nvSpPr>
      <dsp:spPr>
        <a:xfrm rot="18000000">
          <a:off x="1462888" y="1806323"/>
          <a:ext cx="485059" cy="617370"/>
        </a:xfrm>
        <a:prstGeom prst="rightArrow">
          <a:avLst>
            <a:gd name="adj1" fmla="val 60000"/>
            <a:gd name="adj2" fmla="val 50000"/>
          </a:avLst>
        </a:prstGeom>
        <a:solidFill>
          <a:schemeClr val="accent4">
            <a:shade val="90000"/>
            <a:hueOff val="230856"/>
            <a:satOff val="-15102"/>
            <a:lumOff val="28143"/>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solidFill>
              <a:schemeClr val="bg1"/>
            </a:solidFill>
          </a:endParaRPr>
        </a:p>
      </dsp:txBody>
      <dsp:txXfrm>
        <a:off x="1499268" y="1992808"/>
        <a:ext cx="339541" cy="3704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5D066-F9A4-45B8-9EA6-2BC604CBA4FA}">
      <dsp:nvSpPr>
        <dsp:cNvPr id="0" name=""/>
        <dsp:cNvSpPr/>
      </dsp:nvSpPr>
      <dsp:spPr>
        <a:xfrm rot="5400000">
          <a:off x="4163879" y="-1499403"/>
          <a:ext cx="1494516" cy="4622247"/>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Homeless college students are having similar experiences to other low-income young people and families.</a:t>
          </a:r>
        </a:p>
        <a:p>
          <a:pPr marL="171450" lvl="1" indent="-171450" algn="l" defTabSz="711200">
            <a:lnSpc>
              <a:spcPct val="90000"/>
            </a:lnSpc>
            <a:spcBef>
              <a:spcPct val="0"/>
            </a:spcBef>
            <a:spcAft>
              <a:spcPct val="15000"/>
            </a:spcAft>
            <a:buChar char="•"/>
          </a:pPr>
          <a:r>
            <a:rPr lang="en-US" sz="1600" kern="1200"/>
            <a:t>Homeless K-12 students have caring adults with their own individual needs.</a:t>
          </a:r>
        </a:p>
      </dsp:txBody>
      <dsp:txXfrm rot="-5400000">
        <a:off x="2600014" y="137418"/>
        <a:ext cx="4549291" cy="1348604"/>
      </dsp:txXfrm>
    </dsp:sp>
    <dsp:sp modelId="{C487E148-E65E-4CA0-B6F4-5F4D86654C5F}">
      <dsp:nvSpPr>
        <dsp:cNvPr id="0" name=""/>
        <dsp:cNvSpPr/>
      </dsp:nvSpPr>
      <dsp:spPr>
        <a:xfrm>
          <a:off x="0" y="2578"/>
          <a:ext cx="2600013" cy="161828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a:t>Solutions to student homelessness and housing insecurity aren’t soundbites.</a:t>
          </a:r>
          <a:endParaRPr lang="en-US" sz="1900" kern="1200"/>
        </a:p>
      </dsp:txBody>
      <dsp:txXfrm>
        <a:off x="78998" y="81576"/>
        <a:ext cx="2442017" cy="1460286"/>
      </dsp:txXfrm>
    </dsp:sp>
    <dsp:sp modelId="{131FF3E2-49DB-4818-9569-3792BFFA3D01}">
      <dsp:nvSpPr>
        <dsp:cNvPr id="0" name=""/>
        <dsp:cNvSpPr/>
      </dsp:nvSpPr>
      <dsp:spPr>
        <a:xfrm rot="5400000">
          <a:off x="4263824" y="199793"/>
          <a:ext cx="1294626" cy="4622247"/>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Qualitative data (hearing directly from customers) was just </a:t>
          </a:r>
          <a:r>
            <a:rPr lang="en-US" sz="1600" kern="1200">
              <a:latin typeface="Calibri" panose="020F0502020204030204"/>
            </a:rPr>
            <a:t>as</a:t>
          </a:r>
          <a:r>
            <a:rPr lang="en-US" sz="1600" kern="1200"/>
            <a:t> important as quantitative data (numbers) in evaluating program success and challenges.</a:t>
          </a:r>
        </a:p>
      </dsp:txBody>
      <dsp:txXfrm rot="-5400000">
        <a:off x="2600014" y="1926801"/>
        <a:ext cx="4559049" cy="1168230"/>
      </dsp:txXfrm>
    </dsp:sp>
    <dsp:sp modelId="{C2184E32-D65C-4E53-A42D-454BBA2FF519}">
      <dsp:nvSpPr>
        <dsp:cNvPr id="0" name=""/>
        <dsp:cNvSpPr/>
      </dsp:nvSpPr>
      <dsp:spPr>
        <a:xfrm>
          <a:off x="0" y="1701775"/>
          <a:ext cx="2600013" cy="161828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a:t>MTW allows for piloting solutions and scaling up or down based on longitudinal data. </a:t>
          </a:r>
          <a:endParaRPr lang="en-US" sz="1900" kern="1200"/>
        </a:p>
      </dsp:txBody>
      <dsp:txXfrm>
        <a:off x="78998" y="1780773"/>
        <a:ext cx="2442017" cy="1460286"/>
      </dsp:txXfrm>
    </dsp:sp>
    <dsp:sp modelId="{54CC45DE-F513-4B93-B39A-1360C94003A0}">
      <dsp:nvSpPr>
        <dsp:cNvPr id="0" name=""/>
        <dsp:cNvSpPr/>
      </dsp:nvSpPr>
      <dsp:spPr>
        <a:xfrm rot="5400000">
          <a:off x="4093516" y="1904930"/>
          <a:ext cx="1625649" cy="4617733"/>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Access to physical and mental health supports.</a:t>
          </a:r>
        </a:p>
        <a:p>
          <a:pPr marL="171450" lvl="1" indent="-171450" algn="l" defTabSz="711200">
            <a:lnSpc>
              <a:spcPct val="90000"/>
            </a:lnSpc>
            <a:spcBef>
              <a:spcPct val="0"/>
            </a:spcBef>
            <a:spcAft>
              <a:spcPct val="15000"/>
            </a:spcAft>
            <a:buChar char="•"/>
          </a:pPr>
          <a:r>
            <a:rPr lang="en-US" sz="1600" kern="1200"/>
            <a:t>Access to transportation.</a:t>
          </a:r>
        </a:p>
        <a:p>
          <a:pPr marL="171450" lvl="1" indent="-171450" algn="l" defTabSz="711200" rtl="0">
            <a:lnSpc>
              <a:spcPct val="90000"/>
            </a:lnSpc>
            <a:spcBef>
              <a:spcPct val="0"/>
            </a:spcBef>
            <a:spcAft>
              <a:spcPct val="15000"/>
            </a:spcAft>
            <a:buChar char="•"/>
          </a:pPr>
          <a:r>
            <a:rPr lang="en-US" sz="1600" kern="1200"/>
            <a:t>Investment in fair housing resources to address racial discrimination.</a:t>
          </a:r>
          <a:r>
            <a:rPr lang="en-US" sz="1600" kern="1200">
              <a:latin typeface="Calibri" panose="020F0502020204030204"/>
            </a:rPr>
            <a:t> </a:t>
          </a:r>
          <a:endParaRPr lang="en-US" sz="1600" kern="1200"/>
        </a:p>
        <a:p>
          <a:pPr marL="171450" lvl="1" indent="-171450" algn="l" defTabSz="711200">
            <a:lnSpc>
              <a:spcPct val="90000"/>
            </a:lnSpc>
            <a:spcBef>
              <a:spcPct val="0"/>
            </a:spcBef>
            <a:spcAft>
              <a:spcPct val="15000"/>
            </a:spcAft>
            <a:buChar char="•"/>
          </a:pPr>
          <a:r>
            <a:rPr lang="en-US" sz="1600" kern="1200"/>
            <a:t>Funding supportive services to navigate the systems.</a:t>
          </a:r>
        </a:p>
      </dsp:txBody>
      <dsp:txXfrm rot="-5400000">
        <a:off x="2597474" y="3480330"/>
        <a:ext cx="4538375" cy="1466933"/>
      </dsp:txXfrm>
    </dsp:sp>
    <dsp:sp modelId="{7F629B17-0ACF-485C-875F-07262F2C6BE6}">
      <dsp:nvSpPr>
        <dsp:cNvPr id="0" name=""/>
        <dsp:cNvSpPr/>
      </dsp:nvSpPr>
      <dsp:spPr>
        <a:xfrm>
          <a:off x="0" y="3404655"/>
          <a:ext cx="2597474" cy="161828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a:t>Positive housing and educational outcomes rely on other systems.</a:t>
          </a:r>
          <a:endParaRPr lang="en-US" sz="1900" kern="1200"/>
        </a:p>
      </dsp:txBody>
      <dsp:txXfrm>
        <a:off x="78998" y="3483653"/>
        <a:ext cx="2439478" cy="14602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53624-D9BF-4CA7-AE41-539A8BC539B8}" type="datetimeFigureOut">
              <a:rPr lang="en-US" smtClean="0"/>
              <a:t>3/19/2024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5E9BA-BB88-4A3D-BB78-2A93FFB353A6}" type="slidenum">
              <a:rPr lang="en-US" smtClean="0"/>
              <a:t>‹#›</a:t>
            </a:fld>
            <a:endParaRPr lang="en-US"/>
          </a:p>
        </p:txBody>
      </p:sp>
    </p:spTree>
    <p:extLst>
      <p:ext uri="{BB962C8B-B14F-4D97-AF65-F5344CB8AC3E}">
        <p14:creationId xmlns:p14="http://schemas.microsoft.com/office/powerpoint/2010/main" val="1718332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 college data from Jess’s CHAP report</a:t>
            </a:r>
          </a:p>
        </p:txBody>
      </p:sp>
      <p:sp>
        <p:nvSpPr>
          <p:cNvPr id="4" name="Slide Number Placeholder 3"/>
          <p:cNvSpPr>
            <a:spLocks noGrp="1"/>
          </p:cNvSpPr>
          <p:nvPr>
            <p:ph type="sldNum" sz="quarter" idx="5"/>
          </p:nvPr>
        </p:nvSpPr>
        <p:spPr/>
        <p:txBody>
          <a:bodyPr/>
          <a:lstStyle/>
          <a:p>
            <a:fld id="{1D15E9BA-BB88-4A3D-BB78-2A93FFB353A6}" type="slidenum">
              <a:rPr lang="en-US" smtClean="0"/>
              <a:t>2</a:t>
            </a:fld>
            <a:endParaRPr lang="en-US"/>
          </a:p>
        </p:txBody>
      </p:sp>
    </p:spTree>
    <p:extLst>
      <p:ext uri="{BB962C8B-B14F-4D97-AF65-F5344CB8AC3E}">
        <p14:creationId xmlns:p14="http://schemas.microsoft.com/office/powerpoint/2010/main" val="133480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these data in mind, we set goals with our educational partners.</a:t>
            </a:r>
          </a:p>
        </p:txBody>
      </p:sp>
      <p:sp>
        <p:nvSpPr>
          <p:cNvPr id="4" name="Slide Number Placeholder 3"/>
          <p:cNvSpPr>
            <a:spLocks noGrp="1"/>
          </p:cNvSpPr>
          <p:nvPr>
            <p:ph type="sldNum" sz="quarter" idx="5"/>
          </p:nvPr>
        </p:nvSpPr>
        <p:spPr/>
        <p:txBody>
          <a:bodyPr/>
          <a:lstStyle/>
          <a:p>
            <a:fld id="{1D15E9BA-BB88-4A3D-BB78-2A93FFB353A6}" type="slidenum">
              <a:rPr lang="en-US" smtClean="0"/>
              <a:t>3</a:t>
            </a:fld>
            <a:endParaRPr lang="en-US"/>
          </a:p>
        </p:txBody>
      </p:sp>
    </p:spTree>
    <p:extLst>
      <p:ext uri="{BB962C8B-B14F-4D97-AF65-F5344CB8AC3E}">
        <p14:creationId xmlns:p14="http://schemas.microsoft.com/office/powerpoint/2010/main" val="75941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evolution to a model where each partner is providing realistic and sustainable resources toward the end goal.</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D15E9BA-BB88-4A3D-BB78-2A93FFB353A6}" type="slidenum">
              <a:rPr lang="en-US" smtClean="0"/>
              <a:t>5</a:t>
            </a:fld>
            <a:endParaRPr lang="en-US"/>
          </a:p>
        </p:txBody>
      </p:sp>
    </p:spTree>
    <p:extLst>
      <p:ext uri="{BB962C8B-B14F-4D97-AF65-F5344CB8AC3E}">
        <p14:creationId xmlns:p14="http://schemas.microsoft.com/office/powerpoint/2010/main" val="2385529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housing, in itself, is a platform to improve health outcomes, which Tamara will share more research about, oftentimes individuals and families need additional support to reach their personal goals and aspirations and improve their overall well-being </a:t>
            </a:r>
          </a:p>
          <a:p>
            <a:r>
              <a:rPr lang="en-US"/>
              <a:t>This is where THA’s social service wing comes in to provide housing stability, social-emotional, and economic supports. </a:t>
            </a:r>
          </a:p>
          <a:p>
            <a:endParaRPr lang="en-US"/>
          </a:p>
          <a:p>
            <a:r>
              <a:rPr lang="en-US"/>
              <a:t>In our family properties, we have recently deployed the 2Gen service model, an evidence-informed approach to delivering services and supports. </a:t>
            </a:r>
          </a:p>
          <a:p>
            <a:r>
              <a:rPr lang="en-US"/>
              <a:t>	families lead their own goal-setting and achievement process and work as a multi-generational unit towards their self-defined vision of success </a:t>
            </a:r>
          </a:p>
          <a:p>
            <a:r>
              <a:rPr lang="en-US"/>
              <a:t>	then referrals, engagement opportunities, youth activities, and relationship building/enrichment activities </a:t>
            </a:r>
          </a:p>
          <a:p>
            <a:r>
              <a:rPr lang="en-US"/>
              <a:t>In our senior and disabled properties, we provide a variety of activities that support social-emotional well being and overall health, including: </a:t>
            </a:r>
          </a:p>
          <a:p>
            <a:pPr marL="176679" indent="-176679">
              <a:buFontTx/>
              <a:buChar char="-"/>
            </a:pPr>
            <a:r>
              <a:rPr lang="en-US"/>
              <a:t>Chair yoga, fall prevention, nutrition, cooking on a budget, meditation, rehabilitative therapy, fitness, financial counseling, support groups (for example, for LGBTQ seniors), and crafting</a:t>
            </a:r>
          </a:p>
          <a:p>
            <a:pPr marL="647824" lvl="1" indent="-176679">
              <a:buFontTx/>
              <a:buChar char="-"/>
            </a:pPr>
            <a:r>
              <a:rPr lang="en-US"/>
              <a:t>Our embedded staff make a point to get to know residents in an informal way which creates natural support networks and interest in these offerings </a:t>
            </a:r>
          </a:p>
        </p:txBody>
      </p:sp>
      <p:sp>
        <p:nvSpPr>
          <p:cNvPr id="4" name="Slide Number Placeholder 3"/>
          <p:cNvSpPr>
            <a:spLocks noGrp="1"/>
          </p:cNvSpPr>
          <p:nvPr>
            <p:ph type="sldNum" sz="quarter" idx="5"/>
          </p:nvPr>
        </p:nvSpPr>
        <p:spPr/>
        <p:txBody>
          <a:bodyPr/>
          <a:lstStyle/>
          <a:p>
            <a:fld id="{97C71E13-123F-41C5-85CA-B39163E62D5B}" type="slidenum">
              <a:rPr lang="en-US" smtClean="0"/>
              <a:t>7</a:t>
            </a:fld>
            <a:endParaRPr lang="en-US"/>
          </a:p>
        </p:txBody>
      </p:sp>
    </p:spTree>
    <p:extLst>
      <p:ext uri="{BB962C8B-B14F-4D97-AF65-F5344CB8AC3E}">
        <p14:creationId xmlns:p14="http://schemas.microsoft.com/office/powerpoint/2010/main" val="106939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15E9BA-BB88-4A3D-BB78-2A93FFB353A6}" type="slidenum">
              <a:rPr lang="en-US" smtClean="0"/>
              <a:t>9</a:t>
            </a:fld>
            <a:endParaRPr lang="en-US"/>
          </a:p>
        </p:txBody>
      </p:sp>
    </p:spTree>
    <p:extLst>
      <p:ext uri="{BB962C8B-B14F-4D97-AF65-F5344CB8AC3E}">
        <p14:creationId xmlns:p14="http://schemas.microsoft.com/office/powerpoint/2010/main" val="3397890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15E9BA-BB88-4A3D-BB78-2A93FFB353A6}" type="slidenum">
              <a:rPr lang="en-US" smtClean="0"/>
              <a:t>10</a:t>
            </a:fld>
            <a:endParaRPr lang="en-US"/>
          </a:p>
        </p:txBody>
      </p:sp>
    </p:spTree>
    <p:extLst>
      <p:ext uri="{BB962C8B-B14F-4D97-AF65-F5344CB8AC3E}">
        <p14:creationId xmlns:p14="http://schemas.microsoft.com/office/powerpoint/2010/main" val="3975125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some students reported expanding their coursework and taking on more debt to retain housing</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D15E9BA-BB88-4A3D-BB78-2A93FFB353A6}" type="slidenum">
              <a:rPr lang="en-US" smtClean="0"/>
              <a:t>11</a:t>
            </a:fld>
            <a:endParaRPr lang="en-US"/>
          </a:p>
        </p:txBody>
      </p:sp>
    </p:spTree>
    <p:extLst>
      <p:ext uri="{BB962C8B-B14F-4D97-AF65-F5344CB8AC3E}">
        <p14:creationId xmlns:p14="http://schemas.microsoft.com/office/powerpoint/2010/main" val="199511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partnering with specific colleges innately limits students academic/professional options to those at the college. Poses an additional barrier for highly competitive programs like nursing. </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D15E9BA-BB88-4A3D-BB78-2A93FFB353A6}" type="slidenum">
              <a:rPr lang="en-US" smtClean="0"/>
              <a:t>12</a:t>
            </a:fld>
            <a:endParaRPr lang="en-US"/>
          </a:p>
        </p:txBody>
      </p:sp>
    </p:spTree>
    <p:extLst>
      <p:ext uri="{BB962C8B-B14F-4D97-AF65-F5344CB8AC3E}">
        <p14:creationId xmlns:p14="http://schemas.microsoft.com/office/powerpoint/2010/main" val="1826148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focus on homeless *students* ignores homeless people who also want to pursue higher ed. To support the development of and success of students, we have to house *people*. </a:t>
            </a:r>
            <a:endParaRPr lang="en-US" dirty="0"/>
          </a:p>
        </p:txBody>
      </p:sp>
      <p:sp>
        <p:nvSpPr>
          <p:cNvPr id="4" name="Slide Number Placeholder 3"/>
          <p:cNvSpPr>
            <a:spLocks noGrp="1"/>
          </p:cNvSpPr>
          <p:nvPr>
            <p:ph type="sldNum" sz="quarter" idx="5"/>
          </p:nvPr>
        </p:nvSpPr>
        <p:spPr/>
        <p:txBody>
          <a:bodyPr/>
          <a:lstStyle/>
          <a:p>
            <a:fld id="{1D15E9BA-BB88-4A3D-BB78-2A93FFB353A6}" type="slidenum">
              <a:rPr lang="en-US" smtClean="0"/>
              <a:t>13</a:t>
            </a:fld>
            <a:endParaRPr lang="en-US"/>
          </a:p>
        </p:txBody>
      </p:sp>
    </p:spTree>
    <p:extLst>
      <p:ext uri="{BB962C8B-B14F-4D97-AF65-F5344CB8AC3E}">
        <p14:creationId xmlns:p14="http://schemas.microsoft.com/office/powerpoint/2010/main" val="210466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844" y="2745277"/>
            <a:ext cx="12198843"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14401" y="2852629"/>
            <a:ext cx="8229600" cy="1280160"/>
          </a:xfrm>
        </p:spPr>
        <p:txBody>
          <a:bodyPr tIns="45720" bIns="45720" anchor="ctr">
            <a:normAutofit/>
          </a:bodyPr>
          <a:lstStyle>
            <a:lvl1pPr algn="l">
              <a:lnSpc>
                <a:spcPct val="80000"/>
              </a:lnSpc>
              <a:defRPr sz="4800" b="1" spc="150" baseline="0">
                <a:solidFill>
                  <a:schemeClr val="bg2"/>
                </a:solidFill>
              </a:defRPr>
            </a:lvl1pPr>
          </a:lstStyle>
          <a:p>
            <a:r>
              <a:rPr lang="en-US"/>
              <a:t>Click to edit Master title style</a:t>
            </a:r>
          </a:p>
        </p:txBody>
      </p:sp>
      <p:sp>
        <p:nvSpPr>
          <p:cNvPr id="3" name="Subtitle 2"/>
          <p:cNvSpPr>
            <a:spLocks noGrp="1"/>
          </p:cNvSpPr>
          <p:nvPr>
            <p:ph type="subTitle" idx="1"/>
          </p:nvPr>
        </p:nvSpPr>
        <p:spPr>
          <a:xfrm>
            <a:off x="932376" y="4297680"/>
            <a:ext cx="8394503" cy="1309255"/>
          </a:xfrm>
        </p:spPr>
        <p:txBody>
          <a:bodyPr>
            <a:normAutofit/>
          </a:bodyPr>
          <a:lstStyle>
            <a:lvl1pPr marL="0" indent="0" algn="ctr">
              <a:buNone/>
              <a:defRPr sz="2800" b="1">
                <a:solidFill>
                  <a:schemeClr val="tx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E1BBA20-6BAD-4C97-9096-B2FE3F21EBF7}"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E2225-5DCE-459B-8B11-451AFF283C76}" type="slidenum">
              <a:rPr lang="en-US" smtClean="0"/>
              <a:t>‹#›</a:t>
            </a:fld>
            <a:endParaRPr lang="en-US"/>
          </a:p>
        </p:txBody>
      </p:sp>
      <p:pic>
        <p:nvPicPr>
          <p:cNvPr id="9" name="Picture 8" descr="family bonding in living room">
            <a:extLst>
              <a:ext uri="{FF2B5EF4-FFF2-40B4-BE49-F238E27FC236}">
                <a16:creationId xmlns:a16="http://schemas.microsoft.com/office/drawing/2014/main" id="{C7A5FC0E-DD3F-D343-4168-AA72DD82B7E3}"/>
              </a:ext>
            </a:extLst>
          </p:cNvPr>
          <p:cNvPicPr>
            <a:picLocks noChangeAspect="1"/>
          </p:cNvPicPr>
          <p:nvPr userDrawn="1"/>
        </p:nvPicPr>
        <p:blipFill rotWithShape="1">
          <a:blip r:embed="rId2" cstate="print">
            <a:alphaModFix amt="70000"/>
            <a:extLst>
              <a:ext uri="{28A0092B-C50C-407E-A947-70E740481C1C}">
                <a14:useLocalDpi xmlns:a14="http://schemas.microsoft.com/office/drawing/2010/main"/>
              </a:ext>
            </a:extLst>
          </a:blip>
          <a:srcRect l="197" t="27881" r="197" b="38496"/>
          <a:stretch/>
        </p:blipFill>
        <p:spPr>
          <a:xfrm>
            <a:off x="-6845" y="0"/>
            <a:ext cx="12198844" cy="2745277"/>
          </a:xfrm>
          <a:prstGeom prst="rect">
            <a:avLst/>
          </a:prstGeom>
          <a:solidFill>
            <a:schemeClr val="bg2"/>
          </a:solidFill>
        </p:spPr>
      </p:pic>
      <p:pic>
        <p:nvPicPr>
          <p:cNvPr id="11" name="Picture 10" descr="Chart, logo&#10;&#10;Description automatically generated">
            <a:extLst>
              <a:ext uri="{FF2B5EF4-FFF2-40B4-BE49-F238E27FC236}">
                <a16:creationId xmlns:a16="http://schemas.microsoft.com/office/drawing/2014/main" id="{6BF68071-70BB-6C29-40E4-D353992D6C4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26880" y="2349709"/>
            <a:ext cx="2291475" cy="2286000"/>
          </a:xfrm>
          <a:prstGeom prst="rect">
            <a:avLst/>
          </a:prstGeom>
        </p:spPr>
      </p:pic>
    </p:spTree>
    <p:extLst>
      <p:ext uri="{BB962C8B-B14F-4D97-AF65-F5344CB8AC3E}">
        <p14:creationId xmlns:p14="http://schemas.microsoft.com/office/powerpoint/2010/main" val="142806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1BBA20-6BAD-4C97-9096-B2FE3F21EBF7}" type="datetimeFigureOut">
              <a:rPr lang="en-US" smtClean="0"/>
              <a:t>3/19/2024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2E2225-5DCE-459B-8B11-451AFF283C76}" type="slidenum">
              <a:rPr lang="en-US" smtClean="0"/>
              <a:t>‹#›</a:t>
            </a:fld>
            <a:endParaRPr lang="en-US"/>
          </a:p>
        </p:txBody>
      </p:sp>
    </p:spTree>
    <p:extLst>
      <p:ext uri="{BB962C8B-B14F-4D97-AF65-F5344CB8AC3E}">
        <p14:creationId xmlns:p14="http://schemas.microsoft.com/office/powerpoint/2010/main" val="2145747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1BBA20-6BAD-4C97-9096-B2FE3F21EBF7}" type="datetimeFigureOut">
              <a:rPr lang="en-US" smtClean="0"/>
              <a:t>3/19/2024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2E2225-5DCE-459B-8B11-451AFF283C76}" type="slidenum">
              <a:rPr lang="en-US" smtClean="0"/>
              <a:t>‹#›</a:t>
            </a:fld>
            <a:endParaRPr lang="en-US"/>
          </a:p>
        </p:txBody>
      </p:sp>
    </p:spTree>
    <p:extLst>
      <p:ext uri="{BB962C8B-B14F-4D97-AF65-F5344CB8AC3E}">
        <p14:creationId xmlns:p14="http://schemas.microsoft.com/office/powerpoint/2010/main" val="338591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1BBA20-6BAD-4C97-9096-B2FE3F21EBF7}"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E2225-5DCE-459B-8B11-451AFF283C76}" type="slidenum">
              <a:rPr lang="en-US" smtClean="0"/>
              <a:t>‹#›</a:t>
            </a:fld>
            <a:endParaRPr lang="en-US"/>
          </a:p>
        </p:txBody>
      </p:sp>
    </p:spTree>
    <p:extLst>
      <p:ext uri="{BB962C8B-B14F-4D97-AF65-F5344CB8AC3E}">
        <p14:creationId xmlns:p14="http://schemas.microsoft.com/office/powerpoint/2010/main" val="705683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BBA20-6BAD-4C97-9096-B2FE3F21EBF7}"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E2225-5DCE-459B-8B11-451AFF283C76}" type="slidenum">
              <a:rPr lang="en-US" smtClean="0"/>
              <a:t>‹#›</a:t>
            </a:fld>
            <a:endParaRPr lang="en-US"/>
          </a:p>
        </p:txBody>
      </p:sp>
    </p:spTree>
    <p:extLst>
      <p:ext uri="{BB962C8B-B14F-4D97-AF65-F5344CB8AC3E}">
        <p14:creationId xmlns:p14="http://schemas.microsoft.com/office/powerpoint/2010/main" val="3827597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511295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BE1BBA20-6BAD-4C97-9096-B2FE3F21EBF7}" type="datetimeFigureOut">
              <a:rPr lang="en-US" smtClean="0"/>
              <a:t>3/19/2024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2E2225-5DCE-459B-8B11-451AFF283C76}" type="slidenum">
              <a:rPr lang="en-US" smtClean="0"/>
              <a:t>‹#›</a:t>
            </a:fld>
            <a:endParaRPr lang="en-US"/>
          </a:p>
        </p:txBody>
      </p:sp>
    </p:spTree>
    <p:extLst>
      <p:ext uri="{BB962C8B-B14F-4D97-AF65-F5344CB8AC3E}">
        <p14:creationId xmlns:p14="http://schemas.microsoft.com/office/powerpoint/2010/main" val="1855999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a:solidFill>
            <a:schemeClr val="tx1"/>
          </a:solidFill>
        </p:spPr>
        <p:txBody>
          <a:bodyPr lIns="182880" tIns="182880" rIns="182880" bIns="182880">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1BBA20-6BAD-4C97-9096-B2FE3F21EBF7}"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E2225-5DCE-459B-8B11-451AFF283C76}" type="slidenum">
              <a:rPr lang="en-US" smtClean="0"/>
              <a:t>‹#›</a:t>
            </a:fld>
            <a:endParaRPr lang="en-US"/>
          </a:p>
        </p:txBody>
      </p:sp>
    </p:spTree>
    <p:extLst>
      <p:ext uri="{BB962C8B-B14F-4D97-AF65-F5344CB8AC3E}">
        <p14:creationId xmlns:p14="http://schemas.microsoft.com/office/powerpoint/2010/main" val="278157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Full Width 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Picture Placeholder 2"/>
          <p:cNvSpPr>
            <a:spLocks noGrp="1" noChangeAspect="1"/>
          </p:cNvSpPr>
          <p:nvPr>
            <p:ph type="pic" idx="1"/>
          </p:nvPr>
        </p:nvSpPr>
        <p:spPr>
          <a:xfrm>
            <a:off x="0" y="1920240"/>
            <a:ext cx="1219200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E1BBA20-6BAD-4C97-9096-B2FE3F21EBF7}"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E2225-5DCE-459B-8B11-451AFF283C76}" type="slidenum">
              <a:rPr lang="en-US" smtClean="0"/>
              <a:t>‹#›</a:t>
            </a:fld>
            <a:endParaRPr lang="en-US"/>
          </a:p>
        </p:txBody>
      </p:sp>
      <p:sp>
        <p:nvSpPr>
          <p:cNvPr id="4" name="Text Placeholder 3"/>
          <p:cNvSpPr>
            <a:spLocks noGrp="1"/>
          </p:cNvSpPr>
          <p:nvPr>
            <p:ph type="body" sz="half" idx="2"/>
          </p:nvPr>
        </p:nvSpPr>
        <p:spPr>
          <a:xfrm>
            <a:off x="7329399" y="3428999"/>
            <a:ext cx="3657600" cy="2150621"/>
          </a:xfrm>
          <a:solidFill>
            <a:schemeClr val="tx1">
              <a:alpha val="95000"/>
            </a:schemeClr>
          </a:solidFill>
        </p:spPr>
        <p:txBody>
          <a:bodyPr lIns="182880" tIns="182880" rIns="182880" bIns="182880" anchor="ctr">
            <a:normAutofit/>
          </a:bodyPr>
          <a:lstStyle>
            <a:lvl1pPr marL="0" indent="0">
              <a:lnSpc>
                <a:spcPct val="95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1030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BBA20-6BAD-4C97-9096-B2FE3F21EBF7}"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E2225-5DCE-459B-8B11-451AFF283C76}" type="slidenum">
              <a:rPr lang="en-US" smtClean="0"/>
              <a:t>‹#›</a:t>
            </a:fld>
            <a:endParaRPr lang="en-US"/>
          </a:p>
        </p:txBody>
      </p:sp>
    </p:spTree>
    <p:extLst>
      <p:ext uri="{BB962C8B-B14F-4D97-AF65-F5344CB8AC3E}">
        <p14:creationId xmlns:p14="http://schemas.microsoft.com/office/powerpoint/2010/main" val="2840952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BBA20-6BAD-4C97-9096-B2FE3F21EBF7}"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E2225-5DCE-459B-8B11-451AFF283C76}" type="slidenum">
              <a:rPr lang="en-US" smtClean="0"/>
              <a:t>‹#›</a:t>
            </a:fld>
            <a:endParaRPr lang="en-US"/>
          </a:p>
        </p:txBody>
      </p:sp>
    </p:spTree>
    <p:extLst>
      <p:ext uri="{BB962C8B-B14F-4D97-AF65-F5344CB8AC3E}">
        <p14:creationId xmlns:p14="http://schemas.microsoft.com/office/powerpoint/2010/main" val="3996592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accent6"/>
            </a:gs>
            <a:gs pos="80000">
              <a:schemeClr val="accent1"/>
            </a:gs>
            <a:gs pos="100000">
              <a:schemeClr val="accent6">
                <a:lumMod val="75000"/>
              </a:schemeClr>
            </a:gs>
          </a:gsLst>
          <a:path path="circle">
            <a:fillToRect r="100000" b="100000"/>
          </a:path>
        </a:gradFill>
        <a:effectLst/>
      </p:bgPr>
    </p:bg>
    <p:spTree>
      <p:nvGrpSpPr>
        <p:cNvPr id="1" name=""/>
        <p:cNvGrpSpPr/>
        <p:nvPr/>
      </p:nvGrpSpPr>
      <p:grpSpPr>
        <a:xfrm>
          <a:off x="0" y="0"/>
          <a:ext cx="0" cy="0"/>
          <a:chOff x="0" y="0"/>
          <a:chExt cx="0" cy="0"/>
        </a:xfrm>
      </p:grpSpPr>
      <p:sp>
        <p:nvSpPr>
          <p:cNvPr id="7" name="Rectangle 6"/>
          <p:cNvSpPr/>
          <p:nvPr/>
        </p:nvSpPr>
        <p:spPr>
          <a:xfrm>
            <a:off x="1" y="2059012"/>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800" b="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E1BBA20-6BAD-4C97-9096-B2FE3F21EBF7}" type="datetimeFigureOut">
              <a:rPr lang="en-US" smtClean="0"/>
              <a:t>3/19/2024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A2E2225-5DCE-459B-8B11-451AFF283C76}" type="slidenum">
              <a:rPr lang="en-US" smtClean="0"/>
              <a:t>‹#›</a:t>
            </a:fld>
            <a:endParaRPr lang="en-US"/>
          </a:p>
        </p:txBody>
      </p:sp>
    </p:spTree>
    <p:extLst>
      <p:ext uri="{BB962C8B-B14F-4D97-AF65-F5344CB8AC3E}">
        <p14:creationId xmlns:p14="http://schemas.microsoft.com/office/powerpoint/2010/main" val="222941071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0239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0">
              <a:schemeClr val="accent6"/>
            </a:gs>
            <a:gs pos="80000">
              <a:schemeClr val="accent1"/>
            </a:gs>
            <a:gs pos="100000">
              <a:schemeClr val="accent6">
                <a:lumMod val="75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BBA20-6BAD-4C97-9096-B2FE3F21EBF7}" type="datetimeFigureOut">
              <a:rPr lang="en-US" smtClean="0"/>
              <a:t>3/19/2024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2E2225-5DCE-459B-8B11-451AFF283C76}" type="slidenum">
              <a:rPr lang="en-US" smtClean="0"/>
              <a:t>‹#›</a:t>
            </a:fld>
            <a:endParaRPr lang="en-US"/>
          </a:p>
        </p:txBody>
      </p:sp>
    </p:spTree>
    <p:extLst>
      <p:ext uri="{BB962C8B-B14F-4D97-AF65-F5344CB8AC3E}">
        <p14:creationId xmlns:p14="http://schemas.microsoft.com/office/powerpoint/2010/main" val="126039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 Title">
    <p:bg>
      <p:bgPr>
        <a:gradFill>
          <a:gsLst>
            <a:gs pos="0">
              <a:schemeClr val="accent6"/>
            </a:gs>
            <a:gs pos="80000">
              <a:schemeClr val="accent1"/>
            </a:gs>
            <a:gs pos="100000">
              <a:schemeClr val="accent6">
                <a:lumMod val="75000"/>
              </a:schemeClr>
            </a:gs>
          </a:gsLst>
          <a:path path="circle">
            <a:fillToRect r="100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F463C5-AFCC-7B9C-0EB2-6316CB2CBCA4}"/>
              </a:ext>
            </a:extLst>
          </p:cNvPr>
          <p:cNvSpPr>
            <a:spLocks/>
          </p:cNvSpPr>
          <p:nvPr userDrawn="1"/>
        </p:nvSpPr>
        <p:spPr>
          <a:xfrm>
            <a:off x="4511040" y="685798"/>
            <a:ext cx="7680960" cy="5486400"/>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7C4C3066-F15F-2E7D-723E-B990152C7B11}"/>
              </a:ext>
            </a:extLst>
          </p:cNvPr>
          <p:cNvSpPr>
            <a:spLocks/>
          </p:cNvSpPr>
          <p:nvPr userDrawn="1"/>
        </p:nvSpPr>
        <p:spPr>
          <a:xfrm>
            <a:off x="731520" y="0"/>
            <a:ext cx="356616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4">
            <a:extLst>
              <a:ext uri="{FF2B5EF4-FFF2-40B4-BE49-F238E27FC236}">
                <a16:creationId xmlns:a16="http://schemas.microsoft.com/office/drawing/2014/main" id="{97568A90-6641-8C0D-CD66-B6A2798AA498}"/>
              </a:ext>
            </a:extLst>
          </p:cNvPr>
          <p:cNvSpPr>
            <a:spLocks noGrp="1"/>
          </p:cNvSpPr>
          <p:nvPr>
            <p:ph type="dt" sz="half" idx="10"/>
          </p:nvPr>
        </p:nvSpPr>
        <p:spPr>
          <a:xfrm>
            <a:off x="4754880" y="6356350"/>
            <a:ext cx="914400" cy="365125"/>
          </a:xfrm>
        </p:spPr>
        <p:txBody>
          <a:bodyPr/>
          <a:lstStyle/>
          <a:p>
            <a:fld id="{31853AD5-7968-45B5-A900-4A3143EEB1BC}" type="datetimeFigureOut">
              <a:rPr lang="en-US" smtClean="0"/>
              <a:t>3/19/2024</a:t>
            </a:fld>
            <a:endParaRPr lang="en-US"/>
          </a:p>
        </p:txBody>
      </p:sp>
      <p:sp>
        <p:nvSpPr>
          <p:cNvPr id="8" name="Footer Placeholder 5">
            <a:extLst>
              <a:ext uri="{FF2B5EF4-FFF2-40B4-BE49-F238E27FC236}">
                <a16:creationId xmlns:a16="http://schemas.microsoft.com/office/drawing/2014/main" id="{95FD5143-1734-82C2-E57B-0E5623077BD8}"/>
              </a:ext>
            </a:extLst>
          </p:cNvPr>
          <p:cNvSpPr>
            <a:spLocks noGrp="1"/>
          </p:cNvSpPr>
          <p:nvPr>
            <p:ph type="ftr" sz="quarter" idx="11"/>
          </p:nvPr>
        </p:nvSpPr>
        <p:spPr>
          <a:xfrm>
            <a:off x="5996146" y="6356350"/>
            <a:ext cx="4114800" cy="365125"/>
          </a:xfrm>
        </p:spPr>
        <p:txBody>
          <a:bodyPr/>
          <a:lstStyle/>
          <a:p>
            <a:endParaRPr lang="en-US"/>
          </a:p>
        </p:txBody>
      </p:sp>
      <p:sp>
        <p:nvSpPr>
          <p:cNvPr id="9" name="Slide Number Placeholder 6">
            <a:extLst>
              <a:ext uri="{FF2B5EF4-FFF2-40B4-BE49-F238E27FC236}">
                <a16:creationId xmlns:a16="http://schemas.microsoft.com/office/drawing/2014/main" id="{C2C51858-FFAA-06EB-1D62-58298D31F973}"/>
              </a:ext>
            </a:extLst>
          </p:cNvPr>
          <p:cNvSpPr>
            <a:spLocks noGrp="1"/>
          </p:cNvSpPr>
          <p:nvPr>
            <p:ph type="sldNum" sz="quarter" idx="12"/>
          </p:nvPr>
        </p:nvSpPr>
        <p:spPr>
          <a:xfrm>
            <a:off x="10437812" y="6356350"/>
            <a:ext cx="914400" cy="365125"/>
          </a:xfrm>
        </p:spPr>
        <p:txBody>
          <a:bodyPr/>
          <a:lstStyle/>
          <a:p>
            <a:fld id="{60BCD2F9-49FF-4D94-AAD6-77955976B67D}" type="slidenum">
              <a:rPr lang="en-US" smtClean="0"/>
              <a:t>‹#›</a:t>
            </a:fld>
            <a:endParaRPr lang="en-US"/>
          </a:p>
        </p:txBody>
      </p:sp>
      <p:sp>
        <p:nvSpPr>
          <p:cNvPr id="10" name="Title 1">
            <a:extLst>
              <a:ext uri="{FF2B5EF4-FFF2-40B4-BE49-F238E27FC236}">
                <a16:creationId xmlns:a16="http://schemas.microsoft.com/office/drawing/2014/main" id="{3395D82B-09A0-19C5-015C-6DA408C4BDA4}"/>
              </a:ext>
            </a:extLst>
          </p:cNvPr>
          <p:cNvSpPr>
            <a:spLocks noGrp="1"/>
          </p:cNvSpPr>
          <p:nvPr>
            <p:ph type="title"/>
          </p:nvPr>
        </p:nvSpPr>
        <p:spPr>
          <a:xfrm>
            <a:off x="822960" y="914400"/>
            <a:ext cx="3383280" cy="5029200"/>
          </a:xfrm>
        </p:spPr>
        <p:txBody>
          <a:bodyPr anchor="ctr">
            <a:normAutofit/>
          </a:bodyPr>
          <a:lstStyle>
            <a:lvl1pPr>
              <a:defRPr sz="4000">
                <a:solidFill>
                  <a:schemeClr val="tx1"/>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CCAA410F-893D-11BF-0D19-2822751D99A5}"/>
              </a:ext>
            </a:extLst>
          </p:cNvPr>
          <p:cNvSpPr>
            <a:spLocks noGrp="1"/>
          </p:cNvSpPr>
          <p:nvPr>
            <p:ph idx="1"/>
          </p:nvPr>
        </p:nvSpPr>
        <p:spPr>
          <a:xfrm>
            <a:off x="4754880" y="914400"/>
            <a:ext cx="6597332" cy="5029200"/>
          </a:xfrm>
        </p:spPr>
        <p:txBody>
          <a:bodyPr anchor="ct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074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 Title Only">
    <p:bg>
      <p:bgPr>
        <a:gradFill>
          <a:gsLst>
            <a:gs pos="0">
              <a:schemeClr val="accent6"/>
            </a:gs>
            <a:gs pos="80000">
              <a:schemeClr val="accent1"/>
            </a:gs>
            <a:gs pos="100000">
              <a:schemeClr val="accent6">
                <a:lumMod val="75000"/>
              </a:schemeClr>
            </a:gs>
          </a:gsLst>
          <a:path path="circle">
            <a:fillToRect r="100000" b="100000"/>
          </a:path>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4C3066-F15F-2E7D-723E-B990152C7B11}"/>
              </a:ext>
            </a:extLst>
          </p:cNvPr>
          <p:cNvSpPr>
            <a:spLocks/>
          </p:cNvSpPr>
          <p:nvPr userDrawn="1"/>
        </p:nvSpPr>
        <p:spPr>
          <a:xfrm>
            <a:off x="731520" y="0"/>
            <a:ext cx="356616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4">
            <a:extLst>
              <a:ext uri="{FF2B5EF4-FFF2-40B4-BE49-F238E27FC236}">
                <a16:creationId xmlns:a16="http://schemas.microsoft.com/office/drawing/2014/main" id="{97568A90-6641-8C0D-CD66-B6A2798AA498}"/>
              </a:ext>
            </a:extLst>
          </p:cNvPr>
          <p:cNvSpPr>
            <a:spLocks noGrp="1"/>
          </p:cNvSpPr>
          <p:nvPr>
            <p:ph type="dt" sz="half" idx="10"/>
          </p:nvPr>
        </p:nvSpPr>
        <p:spPr>
          <a:xfrm>
            <a:off x="4754880" y="6356350"/>
            <a:ext cx="914400" cy="365125"/>
          </a:xfrm>
        </p:spPr>
        <p:txBody>
          <a:bodyPr/>
          <a:lstStyle/>
          <a:p>
            <a:fld id="{31853AD5-7968-45B5-A900-4A3143EEB1BC}" type="datetimeFigureOut">
              <a:rPr lang="en-US" smtClean="0"/>
              <a:t>3/19/2024</a:t>
            </a:fld>
            <a:endParaRPr lang="en-US"/>
          </a:p>
        </p:txBody>
      </p:sp>
      <p:sp>
        <p:nvSpPr>
          <p:cNvPr id="8" name="Footer Placeholder 5">
            <a:extLst>
              <a:ext uri="{FF2B5EF4-FFF2-40B4-BE49-F238E27FC236}">
                <a16:creationId xmlns:a16="http://schemas.microsoft.com/office/drawing/2014/main" id="{95FD5143-1734-82C2-E57B-0E5623077BD8}"/>
              </a:ext>
            </a:extLst>
          </p:cNvPr>
          <p:cNvSpPr>
            <a:spLocks noGrp="1"/>
          </p:cNvSpPr>
          <p:nvPr>
            <p:ph type="ftr" sz="quarter" idx="11"/>
          </p:nvPr>
        </p:nvSpPr>
        <p:spPr>
          <a:xfrm>
            <a:off x="5996146" y="6356350"/>
            <a:ext cx="4114800" cy="365125"/>
          </a:xfrm>
        </p:spPr>
        <p:txBody>
          <a:bodyPr/>
          <a:lstStyle/>
          <a:p>
            <a:endParaRPr lang="en-US"/>
          </a:p>
        </p:txBody>
      </p:sp>
      <p:sp>
        <p:nvSpPr>
          <p:cNvPr id="9" name="Slide Number Placeholder 6">
            <a:extLst>
              <a:ext uri="{FF2B5EF4-FFF2-40B4-BE49-F238E27FC236}">
                <a16:creationId xmlns:a16="http://schemas.microsoft.com/office/drawing/2014/main" id="{C2C51858-FFAA-06EB-1D62-58298D31F973}"/>
              </a:ext>
            </a:extLst>
          </p:cNvPr>
          <p:cNvSpPr>
            <a:spLocks noGrp="1"/>
          </p:cNvSpPr>
          <p:nvPr>
            <p:ph type="sldNum" sz="quarter" idx="12"/>
          </p:nvPr>
        </p:nvSpPr>
        <p:spPr>
          <a:xfrm>
            <a:off x="10437812" y="6356350"/>
            <a:ext cx="914400" cy="365125"/>
          </a:xfrm>
        </p:spPr>
        <p:txBody>
          <a:bodyPr/>
          <a:lstStyle/>
          <a:p>
            <a:fld id="{60BCD2F9-49FF-4D94-AAD6-77955976B67D}" type="slidenum">
              <a:rPr lang="en-US" smtClean="0"/>
              <a:t>‹#›</a:t>
            </a:fld>
            <a:endParaRPr lang="en-US"/>
          </a:p>
        </p:txBody>
      </p:sp>
      <p:sp>
        <p:nvSpPr>
          <p:cNvPr id="10" name="Title 1">
            <a:extLst>
              <a:ext uri="{FF2B5EF4-FFF2-40B4-BE49-F238E27FC236}">
                <a16:creationId xmlns:a16="http://schemas.microsoft.com/office/drawing/2014/main" id="{3395D82B-09A0-19C5-015C-6DA408C4BDA4}"/>
              </a:ext>
            </a:extLst>
          </p:cNvPr>
          <p:cNvSpPr>
            <a:spLocks noGrp="1"/>
          </p:cNvSpPr>
          <p:nvPr>
            <p:ph type="title"/>
          </p:nvPr>
        </p:nvSpPr>
        <p:spPr>
          <a:xfrm>
            <a:off x="822960" y="914400"/>
            <a:ext cx="3383280" cy="5029200"/>
          </a:xfrm>
        </p:spPr>
        <p:txBody>
          <a:bodyPr anchor="ctr">
            <a:normAutofit/>
          </a:bodyPr>
          <a:lstStyle>
            <a:lvl1pPr>
              <a:defRPr sz="4000">
                <a:solidFill>
                  <a:schemeClr val="tx1"/>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CCAA410F-893D-11BF-0D19-2822751D99A5}"/>
              </a:ext>
            </a:extLst>
          </p:cNvPr>
          <p:cNvSpPr>
            <a:spLocks noGrp="1"/>
          </p:cNvSpPr>
          <p:nvPr>
            <p:ph idx="1"/>
          </p:nvPr>
        </p:nvSpPr>
        <p:spPr>
          <a:xfrm>
            <a:off x="4754880" y="914400"/>
            <a:ext cx="6597332" cy="5029200"/>
          </a:xfrm>
        </p:spPr>
        <p:txBody>
          <a:bodyPr anchor="ct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686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DCD647-B165-60B1-D1E0-FE5BFF2779EF}"/>
              </a:ext>
            </a:extLst>
          </p:cNvPr>
          <p:cNvPicPr>
            <a:picLocks noChangeAspect="1"/>
          </p:cNvPicPr>
          <p:nvPr userDrawn="1"/>
        </p:nvPicPr>
        <p:blipFill>
          <a:blip r:embed="rId2" cstate="email">
            <a:alphaModFix amt="5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rot="5400000">
            <a:off x="2667001" y="-2667001"/>
            <a:ext cx="6858000" cy="12192003"/>
          </a:xfrm>
          <a:prstGeom prst="rect">
            <a:avLst/>
          </a:prstGeom>
          <a:noFill/>
        </p:spPr>
      </p:pic>
      <p:sp>
        <p:nvSpPr>
          <p:cNvPr id="7" name="Rectangle 6"/>
          <p:cNvSpPr/>
          <p:nvPr/>
        </p:nvSpPr>
        <p:spPr>
          <a:xfrm>
            <a:off x="9019312" y="0"/>
            <a:ext cx="274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2854"/>
            <a:ext cx="2743196" cy="365125"/>
          </a:xfrm>
        </p:spPr>
        <p:txBody>
          <a:bodyPr/>
          <a:lstStyle/>
          <a:p>
            <a:fld id="{BE1BBA20-6BAD-4C97-9096-B2FE3F21EBF7}" type="datetimeFigureOut">
              <a:rPr lang="en-US" smtClean="0"/>
              <a:t>3/19/2024</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2A2E2225-5DCE-459B-8B11-451AFF283C76}" type="slidenum">
              <a:rPr lang="en-US" smtClean="0"/>
              <a:t>‹#›</a:t>
            </a:fld>
            <a:endParaRPr lang="en-US"/>
          </a:p>
        </p:txBody>
      </p:sp>
    </p:spTree>
    <p:extLst>
      <p:ext uri="{BB962C8B-B14F-4D97-AF65-F5344CB8AC3E}">
        <p14:creationId xmlns:p14="http://schemas.microsoft.com/office/powerpoint/2010/main" val="1966344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p>
        </p:txBody>
      </p:sp>
      <p:sp>
        <p:nvSpPr>
          <p:cNvPr id="3" name="Content Placeholder 2"/>
          <p:cNvSpPr>
            <a:spLocks noGrp="1"/>
          </p:cNvSpPr>
          <p:nvPr>
            <p:ph idx="1" hasCustomPrompt="1"/>
          </p:nvPr>
        </p:nvSpPr>
        <p:spPr/>
        <p:txBody>
          <a:bodyPr/>
          <a:lstStyle>
            <a:lvl2pPr marL="411480" indent="-182880">
              <a:buClr>
                <a:schemeClr val="bg2"/>
              </a:buClr>
              <a:buFont typeface="Arial" panose="020B0604020202020204" pitchFamily="34" charset="0"/>
              <a:buChar char="•"/>
              <a:defRPr/>
            </a:lvl2pPr>
            <a:lvl3pPr marL="640080" indent="-182880">
              <a:buClr>
                <a:schemeClr val="bg2"/>
              </a:buClr>
              <a:buFont typeface="Arial" panose="020B0604020202020204" pitchFamily="34" charset="0"/>
              <a:buChar char="•"/>
              <a:defRPr/>
            </a:lvl3pPr>
            <a:lvl4pPr marL="868680" indent="-182880">
              <a:buClr>
                <a:schemeClr val="bg2"/>
              </a:buClr>
              <a:buFont typeface="Arial" panose="020B0604020202020204" pitchFamily="34" charset="0"/>
              <a:buChar char="•"/>
              <a:defRPr/>
            </a:lvl4pPr>
            <a:lvl5pPr marL="1097280" indent="-182880">
              <a:buClr>
                <a:schemeClr val="bg2"/>
              </a:buClr>
              <a:buFont typeface="Arial" panose="020B0604020202020204" pitchFamily="34" charset="0"/>
              <a:buChar char="•"/>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9753C5-BC69-422E-A1F6-8E29E7589001}"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19166-9A86-4422-A625-596F57167A12}" type="slidenum">
              <a:rPr lang="en-US" smtClean="0"/>
              <a:t>‹#›</a:t>
            </a:fld>
            <a:endParaRPr lang="en-US"/>
          </a:p>
        </p:txBody>
      </p:sp>
    </p:spTree>
    <p:extLst>
      <p:ext uri="{BB962C8B-B14F-4D97-AF65-F5344CB8AC3E}">
        <p14:creationId xmlns:p14="http://schemas.microsoft.com/office/powerpoint/2010/main" val="333543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BBA20-6BAD-4C97-9096-B2FE3F21EBF7}"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E2225-5DCE-459B-8B11-451AFF283C76}" type="slidenum">
              <a:rPr lang="en-US" smtClean="0"/>
              <a:t>‹#›</a:t>
            </a:fld>
            <a:endParaRPr lang="en-US"/>
          </a:p>
        </p:txBody>
      </p:sp>
    </p:spTree>
    <p:extLst>
      <p:ext uri="{BB962C8B-B14F-4D97-AF65-F5344CB8AC3E}">
        <p14:creationId xmlns:p14="http://schemas.microsoft.com/office/powerpoint/2010/main" val="413460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1BBA20-6BAD-4C97-9096-B2FE3F21EBF7}"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E2225-5DCE-459B-8B11-451AFF283C76}" type="slidenum">
              <a:rPr lang="en-US" smtClean="0"/>
              <a:t>‹#›</a:t>
            </a:fld>
            <a:endParaRPr lang="en-US"/>
          </a:p>
        </p:txBody>
      </p:sp>
    </p:spTree>
    <p:extLst>
      <p:ext uri="{BB962C8B-B14F-4D97-AF65-F5344CB8AC3E}">
        <p14:creationId xmlns:p14="http://schemas.microsoft.com/office/powerpoint/2010/main" val="1965166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80000">
              <a:schemeClr val="accent1"/>
            </a:gs>
            <a:gs pos="100000">
              <a:schemeClr val="accent6">
                <a:lumMod val="75000"/>
              </a:schemeClr>
            </a:gs>
          </a:gsLst>
          <a:path path="circle">
            <a:fillToRect r="100000" b="100000"/>
          </a:path>
        </a:gradFill>
        <a:effectLst/>
      </p:bgPr>
    </p:bg>
    <p:spTree>
      <p:nvGrpSpPr>
        <p:cNvPr id="1" name=""/>
        <p:cNvGrpSpPr/>
        <p:nvPr/>
      </p:nvGrpSpPr>
      <p:grpSpPr>
        <a:xfrm>
          <a:off x="0" y="0"/>
          <a:ext cx="0" cy="0"/>
          <a:chOff x="0" y="0"/>
          <a:chExt cx="0" cy="0"/>
        </a:xfrm>
      </p:grpSpPr>
      <p:pic>
        <p:nvPicPr>
          <p:cNvPr id="9" name="Picture 8" descr="A picture containing building, outdoor, house, apartment building&#10;&#10;Description automatically generated">
            <a:extLst>
              <a:ext uri="{FF2B5EF4-FFF2-40B4-BE49-F238E27FC236}">
                <a16:creationId xmlns:a16="http://schemas.microsoft.com/office/drawing/2014/main" id="{E5EBD9F3-3756-28D3-A2FB-AACB6D30AD72}"/>
              </a:ext>
            </a:extLst>
          </p:cNvPr>
          <p:cNvPicPr>
            <a:picLocks noChangeAspect="1"/>
          </p:cNvPicPr>
          <p:nvPr userDrawn="1"/>
        </p:nvPicPr>
        <p:blipFill rotWithShape="1">
          <a:blip r:embed="rId9">
            <a:alphaModFix amt="20000"/>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l="2" t="15603" r="-27"/>
          <a:stretch/>
        </p:blipFill>
        <p:spPr>
          <a:xfrm>
            <a:off x="-1" y="0"/>
            <a:ext cx="12192001" cy="6857999"/>
          </a:xfrm>
          <a:prstGeom prst="rect">
            <a:avLst/>
          </a:prstGeom>
        </p:spPr>
      </p:pic>
      <p:sp>
        <p:nvSpPr>
          <p:cNvPr id="2" name="Title Placeholder 1"/>
          <p:cNvSpPr>
            <a:spLocks noGrp="1"/>
          </p:cNvSpPr>
          <p:nvPr>
            <p:ph type="title"/>
          </p:nvPr>
        </p:nvSpPr>
        <p:spPr>
          <a:xfrm>
            <a:off x="1202919" y="548640"/>
            <a:ext cx="9784080" cy="12801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100" b="1">
                <a:solidFill>
                  <a:schemeClr val="tx1"/>
                </a:solidFill>
              </a:defRPr>
            </a:lvl1pPr>
          </a:lstStyle>
          <a:p>
            <a:fld id="{BE1BBA20-6BAD-4C97-9096-B2FE3F21EBF7}" type="datetimeFigureOut">
              <a:rPr lang="en-US" smtClean="0"/>
              <a:pPr/>
              <a:t>3/19/2024</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100" b="1">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400" b="1">
                <a:solidFill>
                  <a:schemeClr val="tx1"/>
                </a:solidFill>
              </a:defRPr>
            </a:lvl1pPr>
          </a:lstStyle>
          <a:p>
            <a:fld id="{2A2E2225-5DCE-459B-8B11-451AFF283C76}" type="slidenum">
              <a:rPr lang="en-US" smtClean="0"/>
              <a:pPr/>
              <a:t>‹#›</a:t>
            </a:fld>
            <a:endParaRPr lang="en-US"/>
          </a:p>
        </p:txBody>
      </p:sp>
    </p:spTree>
    <p:extLst>
      <p:ext uri="{BB962C8B-B14F-4D97-AF65-F5344CB8AC3E}">
        <p14:creationId xmlns:p14="http://schemas.microsoft.com/office/powerpoint/2010/main" val="2184213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82" r:id="rId4"/>
    <p:sldLayoutId id="2147483683" r:id="rId5"/>
    <p:sldLayoutId id="2147483664" r:id="rId6"/>
    <p:sldLayoutId id="2147483665" r:id="rId7"/>
  </p:sldLayoutIdLst>
  <p:txStyles>
    <p:titleStyle>
      <a:lvl1pPr algn="l" defTabSz="914400" rtl="0" eaLnBrk="1" latinLnBrk="0" hangingPunct="1">
        <a:lnSpc>
          <a:spcPct val="85000"/>
        </a:lnSpc>
        <a:spcBef>
          <a:spcPct val="0"/>
        </a:spcBef>
        <a:buNone/>
        <a:defRPr sz="4000" kern="1200" cap="none"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bg2"/>
        </a:buClr>
        <a:buFont typeface="Arial" panose="020B0604020202020204" pitchFamily="34" charset="0"/>
        <a:buChar char="•"/>
        <a:defRPr sz="2200" kern="1200">
          <a:solidFill>
            <a:schemeClr val="bg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2000" kern="1200">
          <a:solidFill>
            <a:schemeClr val="bg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1800" kern="1200">
          <a:solidFill>
            <a:schemeClr val="bg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1600" kern="1200">
          <a:solidFill>
            <a:schemeClr val="bg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1600" kern="1200">
          <a:solidFill>
            <a:schemeClr val="bg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gs>
            <a:gs pos="80000">
              <a:schemeClr val="accent1"/>
            </a:gs>
            <a:gs pos="100000">
              <a:schemeClr val="accent6">
                <a:lumMod val="75000"/>
              </a:schemeClr>
            </a:gs>
          </a:gsLst>
          <a:path path="circle">
            <a:fillToRect r="100000" b="100000"/>
          </a:path>
        </a:gradFill>
        <a:effectLst/>
      </p:bgPr>
    </p:bg>
    <p:spTree>
      <p:nvGrpSpPr>
        <p:cNvPr id="1" name=""/>
        <p:cNvGrpSpPr/>
        <p:nvPr/>
      </p:nvGrpSpPr>
      <p:grpSpPr>
        <a:xfrm>
          <a:off x="0" y="0"/>
          <a:ext cx="0" cy="0"/>
          <a:chOff x="0" y="0"/>
          <a:chExt cx="0" cy="0"/>
        </a:xfrm>
      </p:grpSpPr>
      <p:pic>
        <p:nvPicPr>
          <p:cNvPr id="9" name="Picture 8" descr="A picture containing building, outdoor, house, apartment building&#10;&#10;Description automatically generated">
            <a:extLst>
              <a:ext uri="{FF2B5EF4-FFF2-40B4-BE49-F238E27FC236}">
                <a16:creationId xmlns:a16="http://schemas.microsoft.com/office/drawing/2014/main" id="{E5EBD9F3-3756-28D3-A2FB-AACB6D30AD72}"/>
              </a:ext>
            </a:extLst>
          </p:cNvPr>
          <p:cNvPicPr>
            <a:picLocks noChangeAspect="1"/>
          </p:cNvPicPr>
          <p:nvPr userDrawn="1"/>
        </p:nvPicPr>
        <p:blipFill rotWithShape="1">
          <a:blip r:embed="rId9">
            <a:alphaModFix amt="5000"/>
            <a:extLst>
              <a:ext uri="{28A0092B-C50C-407E-A947-70E740481C1C}">
                <a14:useLocalDpi xmlns:a14="http://schemas.microsoft.com/office/drawing/2010/main"/>
              </a:ext>
            </a:extLst>
          </a:blip>
          <a:srcRect l="2" t="15001" r="-27"/>
          <a:stretch/>
        </p:blipFill>
        <p:spPr>
          <a:xfrm>
            <a:off x="-1" y="-48980"/>
            <a:ext cx="12192001" cy="6906979"/>
          </a:xfrm>
          <a:prstGeom prst="rect">
            <a:avLst/>
          </a:prstGeom>
        </p:spPr>
      </p:pic>
      <p:sp>
        <p:nvSpPr>
          <p:cNvPr id="8" name="Rectangle 7">
            <a:extLst>
              <a:ext uri="{FF2B5EF4-FFF2-40B4-BE49-F238E27FC236}">
                <a16:creationId xmlns:a16="http://schemas.microsoft.com/office/drawing/2014/main" id="{841303AC-7D72-2B38-1C82-6F4880F1E4AF}"/>
              </a:ext>
            </a:extLst>
          </p:cNvPr>
          <p:cNvSpPr/>
          <p:nvPr userDrawn="1"/>
        </p:nvSpPr>
        <p:spPr>
          <a:xfrm>
            <a:off x="1" y="1920240"/>
            <a:ext cx="12192000" cy="4389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0" y="457200"/>
            <a:ext cx="12192000" cy="13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548640"/>
            <a:ext cx="9784080" cy="12801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559" y="2011680"/>
            <a:ext cx="109728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E1BBA20-6BAD-4C97-9096-B2FE3F21EBF7}" type="datetimeFigureOut">
              <a:rPr lang="en-US" smtClean="0"/>
              <a:t>3/19/2024</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2A2E2225-5DCE-459B-8B11-451AFF283C76}" type="slidenum">
              <a:rPr lang="en-US" smtClean="0"/>
              <a:t>‹#›</a:t>
            </a:fld>
            <a:endParaRPr lang="en-US"/>
          </a:p>
        </p:txBody>
      </p:sp>
    </p:spTree>
    <p:extLst>
      <p:ext uri="{BB962C8B-B14F-4D97-AF65-F5344CB8AC3E}">
        <p14:creationId xmlns:p14="http://schemas.microsoft.com/office/powerpoint/2010/main" val="3328673928"/>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8" r:id="rId7"/>
  </p:sldLayoutIdLst>
  <p:txStyles>
    <p:titleStyle>
      <a:lvl1pPr algn="l" defTabSz="914400" rtl="0" eaLnBrk="1" latinLnBrk="0" hangingPunct="1">
        <a:lnSpc>
          <a:spcPct val="85000"/>
        </a:lnSpc>
        <a:spcBef>
          <a:spcPct val="0"/>
        </a:spcBef>
        <a:buNone/>
        <a:defRPr sz="4000" kern="1200" cap="none" baseline="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bg2"/>
        </a:buClr>
        <a:buFont typeface="Arial" panose="020B0604020202020204" pitchFamily="34" charset="0"/>
        <a:buChar char="•"/>
        <a:defRPr sz="2200" kern="1200">
          <a:solidFill>
            <a:schemeClr val="bg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2000" kern="1200">
          <a:solidFill>
            <a:schemeClr val="bg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1800" kern="1200">
          <a:solidFill>
            <a:schemeClr val="bg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1600" kern="1200">
          <a:solidFill>
            <a:schemeClr val="bg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1600" kern="1200">
          <a:solidFill>
            <a:schemeClr val="bg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gs>
            <a:gs pos="80000">
              <a:schemeClr val="accent1"/>
            </a:gs>
            <a:gs pos="100000">
              <a:schemeClr val="accent6">
                <a:lumMod val="75000"/>
              </a:schemeClr>
            </a:gs>
          </a:gsLst>
          <a:path path="circle">
            <a:fillToRect r="100000" b="100000"/>
          </a:path>
        </a:gradFill>
        <a:effectLst/>
      </p:bgPr>
    </p:bg>
    <p:spTree>
      <p:nvGrpSpPr>
        <p:cNvPr id="1" name=""/>
        <p:cNvGrpSpPr/>
        <p:nvPr/>
      </p:nvGrpSpPr>
      <p:grpSpPr>
        <a:xfrm>
          <a:off x="0" y="0"/>
          <a:ext cx="0" cy="0"/>
          <a:chOff x="0" y="0"/>
          <a:chExt cx="0" cy="0"/>
        </a:xfrm>
      </p:grpSpPr>
      <p:pic>
        <p:nvPicPr>
          <p:cNvPr id="9" name="Picture 8" descr="A picture containing building, outdoor, house, apartment building&#10;&#10;Description automatically generated">
            <a:extLst>
              <a:ext uri="{FF2B5EF4-FFF2-40B4-BE49-F238E27FC236}">
                <a16:creationId xmlns:a16="http://schemas.microsoft.com/office/drawing/2014/main" id="{E5EBD9F3-3756-28D3-A2FB-AACB6D30AD72}"/>
              </a:ext>
            </a:extLst>
          </p:cNvPr>
          <p:cNvPicPr>
            <a:picLocks noChangeAspect="1"/>
          </p:cNvPicPr>
          <p:nvPr userDrawn="1"/>
        </p:nvPicPr>
        <p:blipFill rotWithShape="1">
          <a:blip r:embed="rId8">
            <a:alphaModFix amt="5000"/>
            <a:extLst>
              <a:ext uri="{28A0092B-C50C-407E-A947-70E740481C1C}">
                <a14:useLocalDpi xmlns:a14="http://schemas.microsoft.com/office/drawing/2010/main"/>
              </a:ext>
            </a:extLst>
          </a:blip>
          <a:srcRect l="2" t="15001" r="-27"/>
          <a:stretch/>
        </p:blipFill>
        <p:spPr>
          <a:xfrm>
            <a:off x="-1" y="-48980"/>
            <a:ext cx="12192001" cy="6906979"/>
          </a:xfrm>
          <a:prstGeom prst="rect">
            <a:avLst/>
          </a:prstGeom>
        </p:spPr>
      </p:pic>
      <p:sp>
        <p:nvSpPr>
          <p:cNvPr id="7" name="Rectangle 6"/>
          <p:cNvSpPr/>
          <p:nvPr/>
        </p:nvSpPr>
        <p:spPr>
          <a:xfrm>
            <a:off x="483" y="457200"/>
            <a:ext cx="12191517" cy="13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548640"/>
            <a:ext cx="9784080" cy="12801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E1BBA20-6BAD-4C97-9096-B2FE3F21EBF7}" type="datetimeFigureOut">
              <a:rPr lang="en-US" smtClean="0"/>
              <a:t>3/19/2024</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2A2E2225-5DCE-459B-8B11-451AFF283C76}" type="slidenum">
              <a:rPr lang="en-US" smtClean="0"/>
              <a:t>‹#›</a:t>
            </a:fld>
            <a:endParaRPr lang="en-US"/>
          </a:p>
        </p:txBody>
      </p:sp>
    </p:spTree>
    <p:extLst>
      <p:ext uri="{BB962C8B-B14F-4D97-AF65-F5344CB8AC3E}">
        <p14:creationId xmlns:p14="http://schemas.microsoft.com/office/powerpoint/2010/main" val="2751687448"/>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9" r:id="rId5"/>
    <p:sldLayoutId id="2147483681" r:id="rId6"/>
  </p:sldLayoutIdLst>
  <p:txStyles>
    <p:titleStyle>
      <a:lvl1pPr algn="l" defTabSz="914400" rtl="0" eaLnBrk="1" latinLnBrk="0" hangingPunct="1">
        <a:lnSpc>
          <a:spcPct val="85000"/>
        </a:lnSpc>
        <a:spcBef>
          <a:spcPct val="0"/>
        </a:spcBef>
        <a:buNone/>
        <a:defRPr sz="4000" kern="1200" cap="none" baseline="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bg2"/>
        </a:buClr>
        <a:buFont typeface="Arial" panose="020B0604020202020204" pitchFamily="34" charset="0"/>
        <a:buChar char="•"/>
        <a:defRPr sz="2200" kern="1200">
          <a:solidFill>
            <a:schemeClr val="bg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2000" kern="1200">
          <a:solidFill>
            <a:schemeClr val="bg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1800" kern="1200">
          <a:solidFill>
            <a:schemeClr val="bg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1600" kern="1200">
          <a:solidFill>
            <a:schemeClr val="bg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1600" kern="1200">
          <a:solidFill>
            <a:schemeClr val="bg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26_EE5F8DEE.xml"/><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63A5-0E01-916A-3F5E-4D96FA57B3F3}"/>
              </a:ext>
            </a:extLst>
          </p:cNvPr>
          <p:cNvSpPr>
            <a:spLocks noGrp="1"/>
          </p:cNvSpPr>
          <p:nvPr>
            <p:ph type="ctrTitle"/>
          </p:nvPr>
        </p:nvSpPr>
        <p:spPr/>
        <p:txBody>
          <a:bodyPr>
            <a:normAutofit/>
          </a:bodyPr>
          <a:lstStyle/>
          <a:p>
            <a:r>
              <a:rPr lang="en-US">
                <a:ea typeface="Calibri"/>
                <a:cs typeface="Calibri"/>
              </a:rPr>
              <a:t>Housing and Education</a:t>
            </a:r>
            <a:endParaRPr lang="en-US"/>
          </a:p>
        </p:txBody>
      </p:sp>
      <p:sp>
        <p:nvSpPr>
          <p:cNvPr id="3" name="Subtitle 2">
            <a:extLst>
              <a:ext uri="{FF2B5EF4-FFF2-40B4-BE49-F238E27FC236}">
                <a16:creationId xmlns:a16="http://schemas.microsoft.com/office/drawing/2014/main" id="{5278040A-21D7-259A-AE87-F1C7E839CF96}"/>
              </a:ext>
            </a:extLst>
          </p:cNvPr>
          <p:cNvSpPr>
            <a:spLocks noGrp="1"/>
          </p:cNvSpPr>
          <p:nvPr>
            <p:ph type="subTitle" idx="1"/>
          </p:nvPr>
        </p:nvSpPr>
        <p:spPr/>
        <p:txBody>
          <a:bodyPr vert="horz" lIns="91440" tIns="45720" rIns="91440" bIns="45720" rtlCol="0" anchor="t">
            <a:normAutofit/>
          </a:bodyPr>
          <a:lstStyle/>
          <a:p>
            <a:r>
              <a:rPr lang="en-US">
                <a:solidFill>
                  <a:schemeClr val="bg2"/>
                </a:solidFill>
              </a:rPr>
              <a:t>Tacoma Housing Authority</a:t>
            </a:r>
            <a:endParaRPr lang="en-US">
              <a:solidFill>
                <a:schemeClr val="bg2"/>
              </a:solidFill>
              <a:cs typeface="Calibri"/>
            </a:endParaRPr>
          </a:p>
        </p:txBody>
      </p:sp>
    </p:spTree>
    <p:extLst>
      <p:ext uri="{BB962C8B-B14F-4D97-AF65-F5344CB8AC3E}">
        <p14:creationId xmlns:p14="http://schemas.microsoft.com/office/powerpoint/2010/main" val="931446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C22918-BFD2-D846-212C-82E7D924EB3F}"/>
              </a:ext>
            </a:extLst>
          </p:cNvPr>
          <p:cNvSpPr>
            <a:spLocks noGrp="1"/>
          </p:cNvSpPr>
          <p:nvPr>
            <p:ph type="title"/>
          </p:nvPr>
        </p:nvSpPr>
        <p:spPr>
          <a:xfrm>
            <a:off x="1202919" y="548640"/>
            <a:ext cx="9784080" cy="1280160"/>
          </a:xfrm>
        </p:spPr>
        <p:txBody>
          <a:bodyPr anchor="ctr">
            <a:normAutofit/>
          </a:bodyPr>
          <a:lstStyle/>
          <a:p>
            <a:r>
              <a:rPr lang="en-US"/>
              <a:t>Hypothesis vs Reality</a:t>
            </a:r>
          </a:p>
        </p:txBody>
      </p:sp>
      <p:pic>
        <p:nvPicPr>
          <p:cNvPr id="52" name="Picture 51" descr="A diagram of a cost of housing&#10;&#10;Description automatically generated with medium confidence">
            <a:extLst>
              <a:ext uri="{FF2B5EF4-FFF2-40B4-BE49-F238E27FC236}">
                <a16:creationId xmlns:a16="http://schemas.microsoft.com/office/drawing/2014/main" id="{0958ED34-48C3-5DA3-4B78-4673229F6E03}"/>
              </a:ext>
            </a:extLst>
          </p:cNvPr>
          <p:cNvPicPr>
            <a:picLocks noChangeAspect="1"/>
          </p:cNvPicPr>
          <p:nvPr/>
        </p:nvPicPr>
        <p:blipFill rotWithShape="1">
          <a:blip r:embed="rId3">
            <a:extLst>
              <a:ext uri="{28A0092B-C50C-407E-A947-70E740481C1C}">
                <a14:useLocalDpi xmlns:a14="http://schemas.microsoft.com/office/drawing/2010/main" val="0"/>
              </a:ext>
            </a:extLst>
          </a:blip>
          <a:srcRect t="3406"/>
          <a:stretch/>
        </p:blipFill>
        <p:spPr>
          <a:xfrm>
            <a:off x="1202919" y="1948721"/>
            <a:ext cx="10135959" cy="4250728"/>
          </a:xfrm>
          <a:prstGeom prst="rect">
            <a:avLst/>
          </a:prstGeom>
        </p:spPr>
      </p:pic>
    </p:spTree>
    <p:extLst>
      <p:ext uri="{BB962C8B-B14F-4D97-AF65-F5344CB8AC3E}">
        <p14:creationId xmlns:p14="http://schemas.microsoft.com/office/powerpoint/2010/main" val="357582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3B33D-65E2-D746-9750-3FC488680EFB}"/>
              </a:ext>
            </a:extLst>
          </p:cNvPr>
          <p:cNvSpPr>
            <a:spLocks noGrp="1"/>
          </p:cNvSpPr>
          <p:nvPr>
            <p:ph type="title"/>
          </p:nvPr>
        </p:nvSpPr>
        <p:spPr/>
        <p:txBody>
          <a:bodyPr/>
          <a:lstStyle/>
          <a:p>
            <a:r>
              <a:rPr lang="en-US"/>
              <a:t>Lessons Learned</a:t>
            </a:r>
          </a:p>
        </p:txBody>
      </p:sp>
      <p:sp>
        <p:nvSpPr>
          <p:cNvPr id="5" name="Text Placeholder 4">
            <a:extLst>
              <a:ext uri="{FF2B5EF4-FFF2-40B4-BE49-F238E27FC236}">
                <a16:creationId xmlns:a16="http://schemas.microsoft.com/office/drawing/2014/main" id="{2FDD6125-B311-6128-1483-581C161D36BD}"/>
              </a:ext>
            </a:extLst>
          </p:cNvPr>
          <p:cNvSpPr>
            <a:spLocks noGrp="1"/>
          </p:cNvSpPr>
          <p:nvPr>
            <p:ph type="body" idx="1"/>
          </p:nvPr>
        </p:nvSpPr>
        <p:spPr>
          <a:xfrm>
            <a:off x="0" y="1913470"/>
            <a:ext cx="4282840" cy="4395890"/>
          </a:xfrm>
          <a:noFill/>
          <a:ln w="28575">
            <a:solidFill>
              <a:schemeClr val="accent6"/>
            </a:solidFill>
          </a:ln>
        </p:spPr>
        <p:txBody>
          <a:bodyPr anchor="t"/>
          <a:lstStyle/>
          <a:p>
            <a:pPr algn="ctr"/>
            <a:r>
              <a:rPr lang="en-US"/>
              <a:t>Ability to Secure Housing</a:t>
            </a:r>
          </a:p>
        </p:txBody>
      </p:sp>
      <p:sp>
        <p:nvSpPr>
          <p:cNvPr id="6" name="Content Placeholder 5">
            <a:extLst>
              <a:ext uri="{FF2B5EF4-FFF2-40B4-BE49-F238E27FC236}">
                <a16:creationId xmlns:a16="http://schemas.microsoft.com/office/drawing/2014/main" id="{60D0E758-3F31-CF7E-146A-F514C17FBDBA}"/>
              </a:ext>
            </a:extLst>
          </p:cNvPr>
          <p:cNvSpPr>
            <a:spLocks noGrp="1"/>
          </p:cNvSpPr>
          <p:nvPr>
            <p:ph sz="half" idx="2"/>
          </p:nvPr>
        </p:nvSpPr>
        <p:spPr>
          <a:xfrm>
            <a:off x="153615" y="2561564"/>
            <a:ext cx="3990873" cy="3566160"/>
          </a:xfrm>
        </p:spPr>
        <p:txBody>
          <a:bodyPr>
            <a:normAutofit fontScale="92500" lnSpcReduction="10000"/>
          </a:bodyPr>
          <a:lstStyle/>
          <a:p>
            <a:r>
              <a:rPr lang="en-US" sz="2000"/>
              <a:t>Only half approved for a voucher completed the steps to receive a voucher.</a:t>
            </a:r>
          </a:p>
          <a:p>
            <a:r>
              <a:rPr lang="en-US" sz="2000"/>
              <a:t>Of those, only half secured housing.</a:t>
            </a:r>
          </a:p>
          <a:p>
            <a:r>
              <a:rPr lang="en-US" sz="2000"/>
              <a:t>Males and African American/ Black students were least likely to secure housing.</a:t>
            </a:r>
          </a:p>
          <a:p>
            <a:r>
              <a:rPr lang="en-US" sz="2000"/>
              <a:t>Students with minimal income faced additional barriers.</a:t>
            </a:r>
          </a:p>
          <a:p>
            <a:pPr lvl="1"/>
            <a:r>
              <a:rPr lang="en-US" sz="1800"/>
              <a:t>Avg tenant share of rent was $520.</a:t>
            </a:r>
          </a:p>
          <a:p>
            <a:pPr lvl="1"/>
            <a:r>
              <a:rPr lang="en-US" sz="1800"/>
              <a:t>Landlords require tenants have 2-3x the rent in income. </a:t>
            </a:r>
          </a:p>
          <a:p>
            <a:pPr lvl="1"/>
            <a:endParaRPr lang="en-US" sz="1800"/>
          </a:p>
          <a:p>
            <a:endParaRPr lang="en-US" sz="2000"/>
          </a:p>
        </p:txBody>
      </p:sp>
      <p:sp>
        <p:nvSpPr>
          <p:cNvPr id="8" name="Text Placeholder 7">
            <a:extLst>
              <a:ext uri="{FF2B5EF4-FFF2-40B4-BE49-F238E27FC236}">
                <a16:creationId xmlns:a16="http://schemas.microsoft.com/office/drawing/2014/main" id="{845F7DE6-89F7-F3E1-EDB5-3D3CBD7CE051}"/>
              </a:ext>
            </a:extLst>
          </p:cNvPr>
          <p:cNvSpPr>
            <a:spLocks noGrp="1"/>
          </p:cNvSpPr>
          <p:nvPr>
            <p:ph type="body" sz="quarter" idx="3"/>
          </p:nvPr>
        </p:nvSpPr>
        <p:spPr>
          <a:xfrm>
            <a:off x="4285727" y="1913470"/>
            <a:ext cx="3618463" cy="4395890"/>
          </a:xfrm>
          <a:ln w="28575">
            <a:solidFill>
              <a:schemeClr val="accent6"/>
            </a:solidFill>
          </a:ln>
        </p:spPr>
        <p:txBody>
          <a:bodyPr anchor="t"/>
          <a:lstStyle/>
          <a:p>
            <a:pPr algn="ctr"/>
            <a:r>
              <a:rPr lang="en-US"/>
              <a:t>Changes in Income</a:t>
            </a:r>
          </a:p>
        </p:txBody>
      </p:sp>
      <p:sp>
        <p:nvSpPr>
          <p:cNvPr id="9" name="Content Placeholder 8">
            <a:extLst>
              <a:ext uri="{FF2B5EF4-FFF2-40B4-BE49-F238E27FC236}">
                <a16:creationId xmlns:a16="http://schemas.microsoft.com/office/drawing/2014/main" id="{A92BD21F-7707-BD7B-04AF-2DEE79413392}"/>
              </a:ext>
            </a:extLst>
          </p:cNvPr>
          <p:cNvSpPr>
            <a:spLocks noGrp="1"/>
          </p:cNvSpPr>
          <p:nvPr>
            <p:ph sz="quarter" idx="4"/>
          </p:nvPr>
        </p:nvSpPr>
        <p:spPr>
          <a:xfrm>
            <a:off x="4436454" y="2561564"/>
            <a:ext cx="3298471" cy="3566160"/>
          </a:xfrm>
        </p:spPr>
        <p:txBody>
          <a:bodyPr>
            <a:normAutofit fontScale="92500" lnSpcReduction="10000"/>
          </a:bodyPr>
          <a:lstStyle/>
          <a:p>
            <a:r>
              <a:rPr lang="en-US"/>
              <a:t>CHAP participants were less likely to experience an increase in income compared to other THA clients.</a:t>
            </a:r>
          </a:p>
          <a:p>
            <a:pPr lvl="1"/>
            <a:r>
              <a:rPr lang="en-US" sz="1900"/>
              <a:t>Only 37% increased income over the course of the program.</a:t>
            </a:r>
          </a:p>
          <a:p>
            <a:r>
              <a:rPr lang="en-US"/>
              <a:t>BIPOC households in CHAP were disproportionately less likely to experience an increase of income.</a:t>
            </a:r>
          </a:p>
        </p:txBody>
      </p:sp>
      <p:sp>
        <p:nvSpPr>
          <p:cNvPr id="10" name="Text Placeholder 7">
            <a:extLst>
              <a:ext uri="{FF2B5EF4-FFF2-40B4-BE49-F238E27FC236}">
                <a16:creationId xmlns:a16="http://schemas.microsoft.com/office/drawing/2014/main" id="{BF47204B-3724-6C29-76FF-0765C7F48E72}"/>
              </a:ext>
            </a:extLst>
          </p:cNvPr>
          <p:cNvSpPr txBox="1">
            <a:spLocks/>
          </p:cNvSpPr>
          <p:nvPr/>
        </p:nvSpPr>
        <p:spPr>
          <a:xfrm>
            <a:off x="7904190" y="1913470"/>
            <a:ext cx="4277519" cy="4395890"/>
          </a:xfrm>
          <a:prstGeom prst="rect">
            <a:avLst/>
          </a:prstGeom>
          <a:noFill/>
          <a:ln w="28575">
            <a:solidFill>
              <a:schemeClr val="accent6"/>
            </a:solidFill>
          </a:ln>
        </p:spPr>
        <p:txBody>
          <a:bodyPr vert="horz" lIns="91440" tIns="45720" rIns="91440" bIns="45720" rtlCol="0" anchor="t">
            <a:normAutofit/>
          </a:bodyPr>
          <a:lstStyle>
            <a:lvl1pPr marL="0" indent="0" algn="l" defTabSz="914400" rtl="0" eaLnBrk="1" latinLnBrk="0" hangingPunct="1">
              <a:lnSpc>
                <a:spcPct val="90000"/>
              </a:lnSpc>
              <a:spcBef>
                <a:spcPts val="1200"/>
              </a:spcBef>
              <a:spcAft>
                <a:spcPts val="200"/>
              </a:spcAft>
              <a:buClr>
                <a:schemeClr val="bg2"/>
              </a:buClr>
              <a:buFont typeface="Arial" panose="020B0604020202020204" pitchFamily="34" charset="0"/>
              <a:buNone/>
              <a:defRPr sz="2100" b="1" kern="1200">
                <a:solidFill>
                  <a:schemeClr val="bg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bg2"/>
              </a:buClr>
              <a:buFont typeface="Arial" panose="020B0604020202020204" pitchFamily="34" charset="0"/>
              <a:buNone/>
              <a:defRPr sz="2000" b="1" kern="1200">
                <a:solidFill>
                  <a:schemeClr val="bg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bg2"/>
              </a:buClr>
              <a:buFont typeface="Arial" panose="020B0604020202020204" pitchFamily="34" charset="0"/>
              <a:buNone/>
              <a:defRPr sz="1800" b="1" kern="1200">
                <a:solidFill>
                  <a:schemeClr val="bg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bg2"/>
              </a:buClr>
              <a:buFont typeface="Arial" panose="020B0604020202020204" pitchFamily="34" charset="0"/>
              <a:buNone/>
              <a:defRPr sz="1600" b="1" kern="1200">
                <a:solidFill>
                  <a:schemeClr val="bg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bg2"/>
              </a:buClr>
              <a:buFont typeface="Arial" panose="020B0604020202020204" pitchFamily="34" charset="0"/>
              <a:buNone/>
              <a:defRPr sz="1600" b="1" kern="1200">
                <a:solidFill>
                  <a:schemeClr val="bg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9pPr>
          </a:lstStyle>
          <a:p>
            <a:pPr algn="ctr"/>
            <a:r>
              <a:rPr lang="en-US"/>
              <a:t>Loss of Assistance</a:t>
            </a:r>
          </a:p>
        </p:txBody>
      </p:sp>
      <p:sp>
        <p:nvSpPr>
          <p:cNvPr id="11" name="Content Placeholder 8">
            <a:extLst>
              <a:ext uri="{FF2B5EF4-FFF2-40B4-BE49-F238E27FC236}">
                <a16:creationId xmlns:a16="http://schemas.microsoft.com/office/drawing/2014/main" id="{9FE8ED9F-F856-00C1-E65D-E7234536A940}"/>
              </a:ext>
            </a:extLst>
          </p:cNvPr>
          <p:cNvSpPr txBox="1">
            <a:spLocks/>
          </p:cNvSpPr>
          <p:nvPr/>
        </p:nvSpPr>
        <p:spPr>
          <a:xfrm>
            <a:off x="8189048" y="2561564"/>
            <a:ext cx="3698152" cy="356616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bg2"/>
              </a:buClr>
              <a:buFont typeface="Arial" panose="020B0604020202020204" pitchFamily="34" charset="0"/>
              <a:buChar char="•"/>
              <a:defRPr sz="2200" kern="1200">
                <a:solidFill>
                  <a:schemeClr val="bg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2000" kern="1200">
                <a:solidFill>
                  <a:schemeClr val="bg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1800" kern="1200">
                <a:solidFill>
                  <a:schemeClr val="bg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1600" kern="1200">
                <a:solidFill>
                  <a:schemeClr val="bg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1600" kern="1200">
                <a:solidFill>
                  <a:schemeClr val="bg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000"/>
              <a:t>52% of CHAP voucher holders had their housing assistance terminated for not meeting continued eligibility requirements (e.g., remaining enrolled full-time, making academic progress, maintaining a 2.0 GPA).</a:t>
            </a:r>
          </a:p>
          <a:p>
            <a:r>
              <a:rPr lang="en-US" sz="2000"/>
              <a:t>17% graduated. </a:t>
            </a:r>
          </a:p>
        </p:txBody>
      </p:sp>
    </p:spTree>
    <p:extLst>
      <p:ext uri="{BB962C8B-B14F-4D97-AF65-F5344CB8AC3E}">
        <p14:creationId xmlns:p14="http://schemas.microsoft.com/office/powerpoint/2010/main" val="838499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56302-0491-0BB2-9A30-896281E9531A}"/>
              </a:ext>
            </a:extLst>
          </p:cNvPr>
          <p:cNvSpPr>
            <a:spLocks noGrp="1"/>
          </p:cNvSpPr>
          <p:nvPr>
            <p:ph type="title"/>
          </p:nvPr>
        </p:nvSpPr>
        <p:spPr>
          <a:xfrm>
            <a:off x="1202919" y="548640"/>
            <a:ext cx="9784080" cy="1280160"/>
          </a:xfrm>
        </p:spPr>
        <p:txBody>
          <a:bodyPr anchor="ctr">
            <a:normAutofit/>
          </a:bodyPr>
          <a:lstStyle/>
          <a:p>
            <a:r>
              <a:rPr lang="en-US"/>
              <a:t>Data-Driven Program Refinements</a:t>
            </a:r>
          </a:p>
        </p:txBody>
      </p:sp>
      <p:sp>
        <p:nvSpPr>
          <p:cNvPr id="7" name="Content Placeholder 2">
            <a:extLst>
              <a:ext uri="{FF2B5EF4-FFF2-40B4-BE49-F238E27FC236}">
                <a16:creationId xmlns:a16="http://schemas.microsoft.com/office/drawing/2014/main" id="{C9923D22-02AF-A61C-7CEF-85A44C570205}"/>
              </a:ext>
            </a:extLst>
          </p:cNvPr>
          <p:cNvSpPr>
            <a:spLocks noGrp="1"/>
          </p:cNvSpPr>
          <p:nvPr>
            <p:ph idx="1"/>
          </p:nvPr>
        </p:nvSpPr>
        <p:spPr>
          <a:xfrm>
            <a:off x="485473" y="2011679"/>
            <a:ext cx="6065228" cy="4591001"/>
          </a:xfrm>
          <a:solidFill>
            <a:schemeClr val="tx1"/>
          </a:solidFill>
        </p:spPr>
        <p:txBody>
          <a:bodyPr anchor="ctr">
            <a:normAutofit/>
          </a:bodyPr>
          <a:lstStyle/>
          <a:p>
            <a:r>
              <a:rPr lang="en-US" sz="1900"/>
              <a:t>Tenant-based participants were transitioned to income-based rents (deeper subsidy).</a:t>
            </a:r>
          </a:p>
          <a:p>
            <a:r>
              <a:rPr lang="en-US" sz="1900"/>
              <a:t>Removed time limits on assistance.</a:t>
            </a:r>
          </a:p>
          <a:p>
            <a:r>
              <a:rPr lang="en-US" sz="1900"/>
              <a:t>Enrollment requirements were removed – allowing students to pursue programs at other colleges.</a:t>
            </a:r>
          </a:p>
          <a:p>
            <a:r>
              <a:rPr lang="en-US" sz="1900"/>
              <a:t>Expanded eligibility for property-based subsidies to all low-income households (potential students).</a:t>
            </a:r>
          </a:p>
          <a:p>
            <a:r>
              <a:rPr lang="en-US" sz="1900"/>
              <a:t>Invested in the Pierce County homeless system to make it large enough to accept students. Leverages service funding from the County.</a:t>
            </a:r>
          </a:p>
          <a:p>
            <a:r>
              <a:rPr lang="en-US" sz="1900"/>
              <a:t>Working with existing THA customers to remove barriers to enrollment in post-secondary degree and certificate programs.</a:t>
            </a:r>
          </a:p>
        </p:txBody>
      </p:sp>
      <p:graphicFrame>
        <p:nvGraphicFramePr>
          <p:cNvPr id="3" name="Diagram 2">
            <a:extLst>
              <a:ext uri="{FF2B5EF4-FFF2-40B4-BE49-F238E27FC236}">
                <a16:creationId xmlns:a16="http://schemas.microsoft.com/office/drawing/2014/main" id="{ECC0EFD7-5D67-C65B-F607-31336752058F}"/>
              </a:ext>
            </a:extLst>
          </p:cNvPr>
          <p:cNvGraphicFramePr/>
          <p:nvPr>
            <p:extLst>
              <p:ext uri="{D42A27DB-BD31-4B8C-83A1-F6EECF244321}">
                <p14:modId xmlns:p14="http://schemas.microsoft.com/office/powerpoint/2010/main" val="4013269507"/>
              </p:ext>
            </p:extLst>
          </p:nvPr>
        </p:nvGraphicFramePr>
        <p:xfrm>
          <a:off x="6909737" y="2011679"/>
          <a:ext cx="4796790"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816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F0C89-7231-F2B7-5A5C-2B6B625452CD}"/>
              </a:ext>
            </a:extLst>
          </p:cNvPr>
          <p:cNvSpPr>
            <a:spLocks noGrp="1"/>
          </p:cNvSpPr>
          <p:nvPr>
            <p:ph type="title"/>
          </p:nvPr>
        </p:nvSpPr>
        <p:spPr>
          <a:xfrm>
            <a:off x="822960" y="914400"/>
            <a:ext cx="3383280" cy="5029200"/>
          </a:xfrm>
        </p:spPr>
        <p:txBody>
          <a:bodyPr anchor="ctr">
            <a:normAutofit/>
          </a:bodyPr>
          <a:lstStyle/>
          <a:p>
            <a:r>
              <a:rPr lang="en-US"/>
              <a:t>Takeaways</a:t>
            </a:r>
          </a:p>
        </p:txBody>
      </p:sp>
      <p:graphicFrame>
        <p:nvGraphicFramePr>
          <p:cNvPr id="5" name="Text Placeholder 2">
            <a:extLst>
              <a:ext uri="{FF2B5EF4-FFF2-40B4-BE49-F238E27FC236}">
                <a16:creationId xmlns:a16="http://schemas.microsoft.com/office/drawing/2014/main" id="{C2A425C4-A1ED-8BD8-7579-35CCE07C6101}"/>
              </a:ext>
            </a:extLst>
          </p:cNvPr>
          <p:cNvGraphicFramePr>
            <a:graphicFrameLocks noGrp="1"/>
          </p:cNvGraphicFramePr>
          <p:nvPr>
            <p:ph idx="1"/>
            <p:extLst>
              <p:ext uri="{D42A27DB-BD31-4B8C-83A1-F6EECF244321}">
                <p14:modId xmlns:p14="http://schemas.microsoft.com/office/powerpoint/2010/main" val="759381599"/>
              </p:ext>
            </p:extLst>
          </p:nvPr>
        </p:nvGraphicFramePr>
        <p:xfrm>
          <a:off x="4754879" y="914400"/>
          <a:ext cx="7222261"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100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DEF77-6716-3518-3113-584AF57BFAFB}"/>
              </a:ext>
            </a:extLst>
          </p:cNvPr>
          <p:cNvSpPr>
            <a:spLocks noGrp="1"/>
          </p:cNvSpPr>
          <p:nvPr>
            <p:ph type="title"/>
          </p:nvPr>
        </p:nvSpPr>
        <p:spPr/>
        <p:txBody>
          <a:bodyPr/>
          <a:lstStyle/>
          <a:p>
            <a:r>
              <a:rPr lang="en-US"/>
              <a:t>Housing and Education are Inextricably Linked</a:t>
            </a:r>
          </a:p>
        </p:txBody>
      </p:sp>
      <p:sp>
        <p:nvSpPr>
          <p:cNvPr id="3" name="Content Placeholder 2">
            <a:extLst>
              <a:ext uri="{FF2B5EF4-FFF2-40B4-BE49-F238E27FC236}">
                <a16:creationId xmlns:a16="http://schemas.microsoft.com/office/drawing/2014/main" id="{F3F08A2F-C457-B2AA-58F2-09C827717EC5}"/>
              </a:ext>
            </a:extLst>
          </p:cNvPr>
          <p:cNvSpPr>
            <a:spLocks noGrp="1"/>
          </p:cNvSpPr>
          <p:nvPr>
            <p:ph idx="1"/>
          </p:nvPr>
        </p:nvSpPr>
        <p:spPr>
          <a:xfrm>
            <a:off x="1202919" y="2103119"/>
            <a:ext cx="9784080" cy="4537523"/>
          </a:xfrm>
          <a:solidFill>
            <a:schemeClr val="tx1"/>
          </a:solidFill>
        </p:spPr>
        <p:txBody>
          <a:bodyPr anchor="ctr">
            <a:normAutofit fontScale="85000" lnSpcReduction="10000"/>
          </a:bodyPr>
          <a:lstStyle/>
          <a:p>
            <a:pPr marL="342900" indent="-342900">
              <a:lnSpc>
                <a:spcPct val="115000"/>
              </a:lnSpc>
              <a:spcBef>
                <a:spcPts val="0"/>
              </a:spcBef>
              <a:spcAft>
                <a:spcPts val="1000"/>
              </a:spcAft>
              <a:buFont typeface="Symbol" panose="05050102010706020507" pitchFamily="18" charset="2"/>
              <a:buChar char=""/>
            </a:pPr>
            <a:r>
              <a:rPr lang="en-US" sz="2800">
                <a:effectLst/>
                <a:latin typeface="Calibri"/>
                <a:ea typeface="Malgun Gothic"/>
                <a:cs typeface="DaunPenh"/>
              </a:rPr>
              <a:t>There are </a:t>
            </a:r>
            <a:r>
              <a:rPr lang="en-US" sz="2800" b="1">
                <a:latin typeface="Calibri"/>
                <a:ea typeface="Malgun Gothic"/>
                <a:cs typeface="DaunPenh"/>
              </a:rPr>
              <a:t>3,965 school</a:t>
            </a:r>
            <a:r>
              <a:rPr lang="en-US" sz="2800" b="1">
                <a:effectLst/>
                <a:latin typeface="Calibri"/>
                <a:ea typeface="Malgun Gothic"/>
                <a:cs typeface="DaunPenh"/>
              </a:rPr>
              <a:t> aged children</a:t>
            </a:r>
            <a:r>
              <a:rPr lang="en-US" sz="2800">
                <a:effectLst/>
                <a:latin typeface="Calibri"/>
                <a:ea typeface="Malgun Gothic"/>
                <a:cs typeface="DaunPenh"/>
              </a:rPr>
              <a:t> in THA subsidized housing.</a:t>
            </a:r>
            <a:endParaRPr lang="en-US"/>
          </a:p>
          <a:p>
            <a:pPr marL="800100" lvl="2" indent="-342900">
              <a:lnSpc>
                <a:spcPct val="115000"/>
              </a:lnSpc>
              <a:spcBef>
                <a:spcPts val="0"/>
              </a:spcBef>
              <a:spcAft>
                <a:spcPts val="1000"/>
              </a:spcAft>
              <a:buFont typeface="Symbol" panose="05050102010706020507" pitchFamily="18" charset="2"/>
              <a:buChar char=""/>
            </a:pPr>
            <a:r>
              <a:rPr lang="en-US" sz="2400">
                <a:latin typeface="Calibri"/>
                <a:ea typeface="Calibri"/>
                <a:cs typeface="Calibri"/>
              </a:rPr>
              <a:t>This is about 40% of household members in THA's programs</a:t>
            </a:r>
            <a:endParaRPr lang="en-US" sz="2400">
              <a:latin typeface="Malgun Gothic"/>
              <a:ea typeface="Malgun Gothic"/>
              <a:cs typeface="DaunPenh"/>
            </a:endParaRPr>
          </a:p>
          <a:p>
            <a:pPr marL="800100" lvl="2" indent="-342900">
              <a:lnSpc>
                <a:spcPct val="114999"/>
              </a:lnSpc>
              <a:spcBef>
                <a:spcPts val="0"/>
              </a:spcBef>
              <a:spcAft>
                <a:spcPts val="1000"/>
              </a:spcAft>
              <a:buFont typeface="Symbol" panose="05050102010706020507" pitchFamily="18" charset="2"/>
              <a:buChar char=""/>
            </a:pPr>
            <a:r>
              <a:rPr lang="en-US" sz="2400">
                <a:latin typeface="Calibri"/>
                <a:ea typeface="Malgun Gothic"/>
                <a:cs typeface="DaunPenh"/>
              </a:rPr>
              <a:t>Roughly 13% of the Tacoma Public Schools population (TPS population: 30,906)</a:t>
            </a:r>
            <a:endParaRPr lang="en-US" sz="2400">
              <a:ea typeface="Malgun Gothic"/>
              <a:cs typeface="DaunPenh"/>
            </a:endParaRPr>
          </a:p>
          <a:p>
            <a:pPr marL="342900" indent="-342900">
              <a:lnSpc>
                <a:spcPct val="115000"/>
              </a:lnSpc>
              <a:spcBef>
                <a:spcPts val="0"/>
              </a:spcBef>
              <a:spcAft>
                <a:spcPts val="1000"/>
              </a:spcAft>
              <a:buFont typeface="Symbol" panose="05050102010706020507" pitchFamily="18" charset="2"/>
              <a:buChar char=""/>
            </a:pPr>
            <a:r>
              <a:rPr lang="en-US" sz="2800" b="1">
                <a:effectLst/>
                <a:latin typeface="Calibri"/>
                <a:ea typeface="Malgun Gothic"/>
                <a:cs typeface="DaunPenh"/>
              </a:rPr>
              <a:t>Nearly 60% of THA’s cust</a:t>
            </a:r>
            <a:r>
              <a:rPr lang="en-US" sz="2800" b="1">
                <a:latin typeface="Calibri"/>
                <a:ea typeface="Malgun Gothic"/>
                <a:cs typeface="DaunPenh"/>
              </a:rPr>
              <a:t>omers have enrolled in some college</a:t>
            </a:r>
            <a:r>
              <a:rPr lang="en-US" sz="2800">
                <a:latin typeface="Calibri"/>
                <a:ea typeface="Malgun Gothic"/>
                <a:cs typeface="DaunPenh"/>
              </a:rPr>
              <a:t>. </a:t>
            </a:r>
          </a:p>
          <a:p>
            <a:pPr marL="800100" lvl="2" indent="-342900">
              <a:lnSpc>
                <a:spcPct val="115000"/>
              </a:lnSpc>
              <a:spcBef>
                <a:spcPts val="0"/>
              </a:spcBef>
              <a:spcAft>
                <a:spcPts val="1000"/>
              </a:spcAft>
              <a:buFont typeface="Symbol" panose="05050102010706020507" pitchFamily="18" charset="2"/>
              <a:buChar char=""/>
            </a:pPr>
            <a:r>
              <a:rPr lang="en-US" sz="2400">
                <a:latin typeface="Calibri"/>
                <a:ea typeface="Malgun Gothic"/>
                <a:cs typeface="DaunPenh"/>
              </a:rPr>
              <a:t>Only 15% have completed a post-secondary credential.</a:t>
            </a:r>
          </a:p>
          <a:p>
            <a:pPr marL="342900" indent="-342900">
              <a:lnSpc>
                <a:spcPct val="115000"/>
              </a:lnSpc>
              <a:spcBef>
                <a:spcPts val="0"/>
              </a:spcBef>
              <a:spcAft>
                <a:spcPts val="1000"/>
              </a:spcAft>
              <a:buFont typeface="Symbol" panose="05050102010706020507" pitchFamily="18" charset="2"/>
              <a:buChar char=""/>
            </a:pPr>
            <a:r>
              <a:rPr lang="en-US" sz="2800" b="1">
                <a:latin typeface="Calibri"/>
                <a:ea typeface="Malgun Gothic"/>
                <a:cs typeface="DaunPenh"/>
              </a:rPr>
              <a:t>2,659</a:t>
            </a:r>
            <a:r>
              <a:rPr lang="en-US" sz="2800" b="1">
                <a:effectLst/>
                <a:latin typeface="Calibri"/>
                <a:ea typeface="Malgun Gothic"/>
                <a:cs typeface="DaunPenh"/>
              </a:rPr>
              <a:t> Tacoma Public School children are homeless or unstably housed </a:t>
            </a:r>
            <a:r>
              <a:rPr lang="en-US" sz="2800">
                <a:effectLst/>
                <a:latin typeface="Calibri"/>
                <a:ea typeface="Malgun Gothic"/>
                <a:cs typeface="DaunPenh"/>
              </a:rPr>
              <a:t>(McKinney-Vento), 407 of those children are unaccompanied young people</a:t>
            </a:r>
          </a:p>
          <a:p>
            <a:pPr marL="342900" indent="-342900">
              <a:lnSpc>
                <a:spcPct val="115000"/>
              </a:lnSpc>
              <a:spcBef>
                <a:spcPts val="0"/>
              </a:spcBef>
              <a:spcAft>
                <a:spcPts val="1000"/>
              </a:spcAft>
              <a:buFont typeface="Symbol" panose="05050102010706020507" pitchFamily="18" charset="2"/>
              <a:buChar char=""/>
            </a:pPr>
            <a:r>
              <a:rPr lang="en-US" sz="2800" b="1">
                <a:latin typeface="Calibri"/>
                <a:ea typeface="Malgun Gothic"/>
                <a:cs typeface="DaunPenh"/>
              </a:rPr>
              <a:t>Tacoma Public Schools has the highest number and percent of McKinney-Vento students in Washington State</a:t>
            </a:r>
            <a:r>
              <a:rPr lang="en-US" sz="2800">
                <a:latin typeface="Calibri"/>
                <a:ea typeface="Malgun Gothic"/>
                <a:cs typeface="DaunPenh"/>
              </a:rPr>
              <a:t>. </a:t>
            </a:r>
            <a:endParaRPr lang="en-US" sz="2800">
              <a:effectLst/>
              <a:latin typeface="Calibri" panose="020F0502020204030204" pitchFamily="34" charset="0"/>
              <a:ea typeface="Malgun Gothic" panose="020B0503020000020004" pitchFamily="34" charset="-127"/>
              <a:cs typeface="DaunPenh" panose="01010101010101010101" pitchFamily="2" charset="0"/>
            </a:endParaRPr>
          </a:p>
        </p:txBody>
      </p:sp>
    </p:spTree>
    <p:extLst>
      <p:ext uri="{BB962C8B-B14F-4D97-AF65-F5344CB8AC3E}">
        <p14:creationId xmlns:p14="http://schemas.microsoft.com/office/powerpoint/2010/main" val="3999239662"/>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35D8BA-BC78-10D3-9B5B-70AC9AF39E4A}"/>
              </a:ext>
            </a:extLst>
          </p:cNvPr>
          <p:cNvSpPr>
            <a:spLocks noGrp="1"/>
          </p:cNvSpPr>
          <p:nvPr>
            <p:ph type="title"/>
          </p:nvPr>
        </p:nvSpPr>
        <p:spPr>
          <a:xfrm>
            <a:off x="822960" y="914400"/>
            <a:ext cx="3383280" cy="5029200"/>
          </a:xfrm>
        </p:spPr>
        <p:txBody>
          <a:bodyPr anchor="ctr">
            <a:normAutofit/>
          </a:bodyPr>
          <a:lstStyle/>
          <a:p>
            <a:r>
              <a:rPr lang="en-US"/>
              <a:t>Education Goals</a:t>
            </a:r>
          </a:p>
        </p:txBody>
      </p:sp>
      <p:graphicFrame>
        <p:nvGraphicFramePr>
          <p:cNvPr id="9" name="Content Placeholder 4">
            <a:extLst>
              <a:ext uri="{FF2B5EF4-FFF2-40B4-BE49-F238E27FC236}">
                <a16:creationId xmlns:a16="http://schemas.microsoft.com/office/drawing/2014/main" id="{F5651B00-3604-8E2C-ED94-0B05EDC9ED90}"/>
              </a:ext>
            </a:extLst>
          </p:cNvPr>
          <p:cNvGraphicFramePr>
            <a:graphicFrameLocks noGrp="1"/>
          </p:cNvGraphicFramePr>
          <p:nvPr>
            <p:ph idx="1"/>
            <p:extLst>
              <p:ext uri="{D42A27DB-BD31-4B8C-83A1-F6EECF244321}">
                <p14:modId xmlns:p14="http://schemas.microsoft.com/office/powerpoint/2010/main" val="3454295777"/>
              </p:ext>
            </p:extLst>
          </p:nvPr>
        </p:nvGraphicFramePr>
        <p:xfrm>
          <a:off x="4754879" y="914400"/>
          <a:ext cx="7237251"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7127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B02D-B7BD-F2E6-2F31-0060A329FA52}"/>
              </a:ext>
            </a:extLst>
          </p:cNvPr>
          <p:cNvSpPr>
            <a:spLocks noGrp="1"/>
          </p:cNvSpPr>
          <p:nvPr>
            <p:ph type="title"/>
          </p:nvPr>
        </p:nvSpPr>
        <p:spPr/>
        <p:txBody>
          <a:bodyPr/>
          <a:lstStyle/>
          <a:p>
            <a:r>
              <a:rPr lang="en-US">
                <a:ea typeface="Calibri"/>
                <a:cs typeface="Calibri"/>
              </a:rPr>
              <a:t>K-12 Housing Programs</a:t>
            </a:r>
            <a:endParaRPr lang="en-US"/>
          </a:p>
        </p:txBody>
      </p:sp>
    </p:spTree>
    <p:extLst>
      <p:ext uri="{BB962C8B-B14F-4D97-AF65-F5344CB8AC3E}">
        <p14:creationId xmlns:p14="http://schemas.microsoft.com/office/powerpoint/2010/main" val="96294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B1C436-2B18-50BE-61AE-7A2AC5E85D8D}"/>
              </a:ext>
            </a:extLst>
          </p:cNvPr>
          <p:cNvSpPr>
            <a:spLocks noGrp="1"/>
          </p:cNvSpPr>
          <p:nvPr>
            <p:ph type="title"/>
          </p:nvPr>
        </p:nvSpPr>
        <p:spPr>
          <a:xfrm>
            <a:off x="1202919" y="548640"/>
            <a:ext cx="9784080" cy="1280160"/>
          </a:xfrm>
        </p:spPr>
        <p:txBody>
          <a:bodyPr anchor="ctr">
            <a:normAutofit/>
          </a:bodyPr>
          <a:lstStyle/>
          <a:p>
            <a:r>
              <a:rPr lang="en-US"/>
              <a:t>Prioritizing McKinney-Vento Students:</a:t>
            </a:r>
            <a:br>
              <a:rPr lang="en-US"/>
            </a:br>
            <a:r>
              <a:rPr lang="en-US" i="1"/>
              <a:t>A Brief History</a:t>
            </a:r>
          </a:p>
        </p:txBody>
      </p:sp>
      <p:graphicFrame>
        <p:nvGraphicFramePr>
          <p:cNvPr id="6" name="Content Placeholder 4">
            <a:extLst>
              <a:ext uri="{FF2B5EF4-FFF2-40B4-BE49-F238E27FC236}">
                <a16:creationId xmlns:a16="http://schemas.microsoft.com/office/drawing/2014/main" id="{28B4FAA5-1015-6573-44A7-BF75E98A3364}"/>
              </a:ext>
            </a:extLst>
          </p:cNvPr>
          <p:cNvGraphicFramePr>
            <a:graphicFrameLocks noGrp="1"/>
          </p:cNvGraphicFramePr>
          <p:nvPr>
            <p:ph sz="half" idx="2"/>
            <p:extLst>
              <p:ext uri="{D42A27DB-BD31-4B8C-83A1-F6EECF244321}">
                <p14:modId xmlns:p14="http://schemas.microsoft.com/office/powerpoint/2010/main" val="2106533167"/>
              </p:ext>
            </p:extLst>
          </p:nvPr>
        </p:nvGraphicFramePr>
        <p:xfrm>
          <a:off x="239843" y="2008682"/>
          <a:ext cx="11782268" cy="1080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2">
            <a:extLst>
              <a:ext uri="{FF2B5EF4-FFF2-40B4-BE49-F238E27FC236}">
                <a16:creationId xmlns:a16="http://schemas.microsoft.com/office/drawing/2014/main" id="{EE664868-7F20-8266-9244-BAD11F8CF411}"/>
              </a:ext>
            </a:extLst>
          </p:cNvPr>
          <p:cNvSpPr txBox="1">
            <a:spLocks/>
          </p:cNvSpPr>
          <p:nvPr/>
        </p:nvSpPr>
        <p:spPr>
          <a:xfrm>
            <a:off x="-88856" y="3203897"/>
            <a:ext cx="4034127" cy="3031722"/>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spcAft>
                <a:spcPts val="200"/>
              </a:spcAft>
              <a:buClr>
                <a:schemeClr val="bg2"/>
              </a:buClr>
              <a:buFont typeface="Arial" panose="020B0604020202020204" pitchFamily="34" charset="0"/>
              <a:buChar char="•"/>
              <a:defRPr sz="3200" kern="1200">
                <a:solidFill>
                  <a:schemeClr val="bg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2800" kern="1200">
                <a:solidFill>
                  <a:schemeClr val="bg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2400" kern="1200">
                <a:solidFill>
                  <a:schemeClr val="bg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2000" kern="1200">
                <a:solidFill>
                  <a:schemeClr val="bg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2000" kern="1200">
                <a:solidFill>
                  <a:schemeClr val="bg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9pPr>
          </a:lstStyle>
          <a:p>
            <a:pPr lvl="1"/>
            <a:r>
              <a:rPr lang="en-US" sz="2000"/>
              <a:t>50 subsidies for families enrolled in and willing to stay at McCarver Elementary School.</a:t>
            </a:r>
            <a:endParaRPr lang="en-US" sz="2000">
              <a:ea typeface="Calibri"/>
              <a:cs typeface="Calibri"/>
            </a:endParaRPr>
          </a:p>
          <a:p>
            <a:pPr lvl="1"/>
            <a:r>
              <a:rPr lang="en-US" sz="2000"/>
              <a:t>Improved student stability but finding housing in the neighborhood was challenging. </a:t>
            </a:r>
            <a:endParaRPr lang="en-US" sz="2000">
              <a:ea typeface="Calibri"/>
              <a:cs typeface="Calibri"/>
            </a:endParaRPr>
          </a:p>
          <a:p>
            <a:pPr lvl="1"/>
            <a:r>
              <a:rPr lang="en-US" sz="2000"/>
              <a:t>1:25 person case management provided by THA was unsustainable for scaling.</a:t>
            </a:r>
            <a:endParaRPr lang="en-US" sz="2000">
              <a:ea typeface="Calibri"/>
              <a:cs typeface="Calibri"/>
            </a:endParaRPr>
          </a:p>
        </p:txBody>
      </p:sp>
      <p:sp>
        <p:nvSpPr>
          <p:cNvPr id="3" name="Content Placeholder 2">
            <a:extLst>
              <a:ext uri="{FF2B5EF4-FFF2-40B4-BE49-F238E27FC236}">
                <a16:creationId xmlns:a16="http://schemas.microsoft.com/office/drawing/2014/main" id="{75E93994-133A-C8EE-61D4-2CF10231B625}"/>
              </a:ext>
            </a:extLst>
          </p:cNvPr>
          <p:cNvSpPr txBox="1">
            <a:spLocks/>
          </p:cNvSpPr>
          <p:nvPr/>
        </p:nvSpPr>
        <p:spPr>
          <a:xfrm>
            <a:off x="4497049" y="3203897"/>
            <a:ext cx="3401226" cy="3105463"/>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bg2"/>
              </a:buClr>
              <a:buFont typeface="Arial" panose="020B0604020202020204" pitchFamily="34" charset="0"/>
              <a:buChar char="•"/>
              <a:defRPr sz="3200" kern="1200">
                <a:solidFill>
                  <a:schemeClr val="bg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2800" kern="1200">
                <a:solidFill>
                  <a:schemeClr val="bg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2400" kern="1200">
                <a:solidFill>
                  <a:schemeClr val="bg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2000" kern="1200">
                <a:solidFill>
                  <a:schemeClr val="bg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2000" kern="1200">
                <a:solidFill>
                  <a:schemeClr val="bg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9pPr>
          </a:lstStyle>
          <a:p>
            <a:pPr lvl="1"/>
            <a:r>
              <a:rPr lang="en-US" sz="2000"/>
              <a:t>Expanded eligibility to all TPS elementary school children and their families.</a:t>
            </a:r>
          </a:p>
          <a:p>
            <a:pPr lvl="1"/>
            <a:r>
              <a:rPr lang="en-US" sz="2000"/>
              <a:t>Housing was administered through County’s homeless system.</a:t>
            </a:r>
          </a:p>
          <a:p>
            <a:pPr lvl="1"/>
            <a:r>
              <a:rPr lang="en-US" sz="2000"/>
              <a:t>Services were leveraged through County funding system.</a:t>
            </a:r>
          </a:p>
        </p:txBody>
      </p:sp>
      <p:sp>
        <p:nvSpPr>
          <p:cNvPr id="5" name="Content Placeholder 2">
            <a:extLst>
              <a:ext uri="{FF2B5EF4-FFF2-40B4-BE49-F238E27FC236}">
                <a16:creationId xmlns:a16="http://schemas.microsoft.com/office/drawing/2014/main" id="{8FC0CAC2-AB88-7364-16CE-EA6322A1EE18}"/>
              </a:ext>
            </a:extLst>
          </p:cNvPr>
          <p:cNvSpPr txBox="1">
            <a:spLocks/>
          </p:cNvSpPr>
          <p:nvPr/>
        </p:nvSpPr>
        <p:spPr>
          <a:xfrm>
            <a:off x="8443377" y="3203897"/>
            <a:ext cx="3578734" cy="310546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bg2"/>
              </a:buClr>
              <a:buFont typeface="Arial" panose="020B0604020202020204" pitchFamily="34" charset="0"/>
              <a:buChar char="•"/>
              <a:defRPr sz="3200" kern="1200">
                <a:solidFill>
                  <a:schemeClr val="bg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2800" kern="1200">
                <a:solidFill>
                  <a:schemeClr val="bg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2400" kern="1200">
                <a:solidFill>
                  <a:schemeClr val="bg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2000" kern="1200">
                <a:solidFill>
                  <a:schemeClr val="bg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bg2"/>
              </a:buClr>
              <a:buFont typeface="Arial" panose="020B0604020202020204" pitchFamily="34" charset="0"/>
              <a:buChar char="•"/>
              <a:defRPr sz="2000" kern="1200">
                <a:solidFill>
                  <a:schemeClr val="bg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9pPr>
          </a:lstStyle>
          <a:p>
            <a:pPr lvl="1"/>
            <a:r>
              <a:rPr lang="en-US" sz="2000"/>
              <a:t>TPS can refer MV students for any tenant-based or portfolio vacancy.</a:t>
            </a:r>
          </a:p>
          <a:p>
            <a:pPr lvl="1"/>
            <a:r>
              <a:rPr lang="en-US" sz="2000"/>
              <a:t>All supportive services are provided by TPS.</a:t>
            </a:r>
          </a:p>
          <a:p>
            <a:pPr lvl="1"/>
            <a:r>
              <a:rPr lang="en-US" sz="2000" b="1"/>
              <a:t>Evolved to a model where each partner is providing realistic and sustainable resources toward the end goal. </a:t>
            </a:r>
          </a:p>
        </p:txBody>
      </p:sp>
    </p:spTree>
    <p:extLst>
      <p:ext uri="{BB962C8B-B14F-4D97-AF65-F5344CB8AC3E}">
        <p14:creationId xmlns:p14="http://schemas.microsoft.com/office/powerpoint/2010/main" val="4013213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B1C436-2B18-50BE-61AE-7A2AC5E85D8D}"/>
              </a:ext>
            </a:extLst>
          </p:cNvPr>
          <p:cNvSpPr>
            <a:spLocks noGrp="1"/>
          </p:cNvSpPr>
          <p:nvPr>
            <p:ph type="title"/>
          </p:nvPr>
        </p:nvSpPr>
        <p:spPr/>
        <p:txBody>
          <a:bodyPr anchor="ctr">
            <a:normAutofit/>
          </a:bodyPr>
          <a:lstStyle/>
          <a:p>
            <a:r>
              <a:rPr lang="en-US"/>
              <a:t>College Saving Accounts (CSA)</a:t>
            </a:r>
          </a:p>
        </p:txBody>
      </p:sp>
      <p:sp>
        <p:nvSpPr>
          <p:cNvPr id="9" name="Content Placeholder 2">
            <a:extLst>
              <a:ext uri="{FF2B5EF4-FFF2-40B4-BE49-F238E27FC236}">
                <a16:creationId xmlns:a16="http://schemas.microsoft.com/office/drawing/2014/main" id="{98BA0D29-280D-6D92-405D-68BF8FD9DDB1}"/>
              </a:ext>
            </a:extLst>
          </p:cNvPr>
          <p:cNvSpPr>
            <a:spLocks noGrp="1"/>
          </p:cNvSpPr>
          <p:nvPr>
            <p:ph sz="half" idx="1"/>
          </p:nvPr>
        </p:nvSpPr>
        <p:spPr>
          <a:xfrm>
            <a:off x="494676" y="2011680"/>
            <a:ext cx="5601324" cy="4206240"/>
          </a:xfrm>
        </p:spPr>
        <p:txBody>
          <a:bodyPr>
            <a:noAutofit/>
          </a:bodyPr>
          <a:lstStyle/>
          <a:p>
            <a:pPr marL="342900" marR="0" lvl="0" indent="-342900">
              <a:spcBef>
                <a:spcPts val="0"/>
              </a:spcBef>
              <a:spcAft>
                <a:spcPts val="1200"/>
              </a:spcAft>
              <a:buSzPts val="1000"/>
              <a:buFont typeface="Symbol" panose="05050102010706020507" pitchFamily="18" charset="2"/>
              <a:buChar char=""/>
              <a:tabLst>
                <a:tab pos="457200" algn="l"/>
              </a:tabLst>
            </a:pPr>
            <a:r>
              <a:rPr lang="en-US" sz="2000">
                <a:effectLst/>
                <a:latin typeface="Calibri" panose="020F0502020204030204" pitchFamily="34" charset="0"/>
                <a:ea typeface="Times New Roman" panose="02020603050405020304" pitchFamily="18" charset="0"/>
              </a:rPr>
              <a:t>Every child in THA’s portfolio is eligible for a </a:t>
            </a:r>
            <a:r>
              <a:rPr lang="en-US" sz="2000">
                <a:latin typeface="Calibri" panose="020F0502020204030204" pitchFamily="34" charset="0"/>
                <a:ea typeface="Times New Roman" panose="02020603050405020304" pitchFamily="18" charset="0"/>
              </a:rPr>
              <a:t>College Savings Account. </a:t>
            </a:r>
          </a:p>
          <a:p>
            <a:pPr marL="342900" marR="0" lvl="0" indent="-342900">
              <a:spcBef>
                <a:spcPts val="0"/>
              </a:spcBef>
              <a:spcAft>
                <a:spcPts val="1200"/>
              </a:spcAft>
              <a:buSzPts val="1000"/>
              <a:buFont typeface="Symbol" panose="05050102010706020507" pitchFamily="18" charset="2"/>
              <a:buChar char=""/>
              <a:tabLst>
                <a:tab pos="457200" algn="l"/>
              </a:tabLst>
            </a:pPr>
            <a:r>
              <a:rPr lang="en-US" sz="2000">
                <a:effectLst/>
                <a:latin typeface="Calibri" panose="020F0502020204030204" pitchFamily="34" charset="0"/>
                <a:ea typeface="Times New Roman" panose="02020603050405020304" pitchFamily="18" charset="0"/>
              </a:rPr>
              <a:t>THA partners with the Washington </a:t>
            </a:r>
            <a:r>
              <a:rPr lang="en-US" sz="2000">
                <a:latin typeface="Calibri" panose="020F0502020204030204" pitchFamily="34" charset="0"/>
                <a:ea typeface="Times New Roman" panose="02020603050405020304" pitchFamily="18" charset="0"/>
              </a:rPr>
              <a:t>Student Achievement Council to seed a $500 deposit into a state-managed 529 account. </a:t>
            </a:r>
          </a:p>
          <a:p>
            <a:pPr marL="342900" marR="0" lvl="0" indent="-342900">
              <a:spcBef>
                <a:spcPts val="0"/>
              </a:spcBef>
              <a:spcAft>
                <a:spcPts val="1200"/>
              </a:spcAft>
              <a:buSzPts val="1000"/>
              <a:buFont typeface="Symbol" panose="05050102010706020507" pitchFamily="18" charset="2"/>
              <a:buChar char=""/>
              <a:tabLst>
                <a:tab pos="457200" algn="l"/>
              </a:tabLst>
            </a:pPr>
            <a:r>
              <a:rPr lang="en-US" sz="2000">
                <a:effectLst/>
                <a:latin typeface="Calibri" panose="020F0502020204030204" pitchFamily="34" charset="0"/>
                <a:ea typeface="Times New Roman" panose="02020603050405020304" pitchFamily="18" charset="0"/>
              </a:rPr>
              <a:t>Family and youth engagement around financial education, college and career navigation, and social-emotional learning. </a:t>
            </a:r>
            <a:endParaRPr lang="en-US" sz="2000">
              <a:effectLst/>
              <a:latin typeface="Calibri" panose="020F0502020204030204" pitchFamily="34" charset="0"/>
              <a:ea typeface="Calibri" panose="020F0502020204030204" pitchFamily="34" charset="0"/>
            </a:endParaRPr>
          </a:p>
          <a:p>
            <a:pPr marL="342900" marR="0" lvl="0" indent="-342900">
              <a:spcBef>
                <a:spcPts val="0"/>
              </a:spcBef>
              <a:spcAft>
                <a:spcPts val="1200"/>
              </a:spcAft>
              <a:buSzPts val="1000"/>
              <a:buFont typeface="Symbol" panose="05050102010706020507" pitchFamily="18" charset="2"/>
              <a:buChar char=""/>
              <a:tabLst>
                <a:tab pos="457200" algn="l"/>
              </a:tabLst>
            </a:pPr>
            <a:r>
              <a:rPr lang="en-US" sz="2000">
                <a:effectLst/>
                <a:latin typeface="Calibri" panose="020F0502020204030204" pitchFamily="34" charset="0"/>
                <a:ea typeface="Times New Roman" panose="02020603050405020304" pitchFamily="18" charset="0"/>
              </a:rPr>
              <a:t>There are </a:t>
            </a:r>
            <a:r>
              <a:rPr lang="en-US" sz="2000">
                <a:effectLst/>
                <a:latin typeface="Calibri" panose="020F0502020204030204" pitchFamily="34" charset="0"/>
                <a:ea typeface="Times New Roman" panose="02020603050405020304" pitchFamily="18" charset="0"/>
                <a:cs typeface="Times New Roman" panose="02020603050405020304" pitchFamily="18" charset="0"/>
              </a:rPr>
              <a:t>288 students currently enrolled.</a:t>
            </a:r>
          </a:p>
          <a:p>
            <a:pPr marL="342900" indent="-342900">
              <a:spcBef>
                <a:spcPts val="0"/>
              </a:spcBef>
              <a:spcAft>
                <a:spcPts val="1200"/>
              </a:spcAft>
              <a:buSzPts val="1000"/>
              <a:buFont typeface="Symbol" panose="05050102010706020507" pitchFamily="18" charset="2"/>
              <a:buChar char=""/>
              <a:tabLst>
                <a:tab pos="457200" algn="l"/>
              </a:tabLst>
            </a:pPr>
            <a:r>
              <a:rPr lang="en-US" sz="2000">
                <a:effectLst/>
                <a:latin typeface="Calibri" panose="020F0502020204030204" pitchFamily="34" charset="0"/>
                <a:ea typeface="Times New Roman" panose="02020603050405020304" pitchFamily="18" charset="0"/>
                <a:cs typeface="Times New Roman" panose="02020603050405020304" pitchFamily="18" charset="0"/>
              </a:rPr>
              <a:t>25 students that have graduated </a:t>
            </a:r>
            <a:r>
              <a:rPr lang="en-US" sz="2000">
                <a:latin typeface="Calibri" panose="020F0502020204030204" pitchFamily="34" charset="0"/>
                <a:ea typeface="Times New Roman" panose="02020603050405020304" pitchFamily="18" charset="0"/>
                <a:cs typeface="Times New Roman" panose="02020603050405020304" pitchFamily="18" charset="0"/>
              </a:rPr>
              <a:t>h</a:t>
            </a:r>
            <a:r>
              <a:rPr lang="en-US" sz="2000">
                <a:effectLst/>
                <a:latin typeface="Calibri" panose="020F0502020204030204" pitchFamily="34" charset="0"/>
                <a:ea typeface="Times New Roman" panose="02020603050405020304" pitchFamily="18" charset="0"/>
                <a:cs typeface="Times New Roman" panose="02020603050405020304" pitchFamily="18" charset="0"/>
              </a:rPr>
              <a:t>igh school and requested their payout.</a:t>
            </a:r>
          </a:p>
        </p:txBody>
      </p:sp>
      <p:sp>
        <p:nvSpPr>
          <p:cNvPr id="2" name="Content Placeholder 1">
            <a:extLst>
              <a:ext uri="{FF2B5EF4-FFF2-40B4-BE49-F238E27FC236}">
                <a16:creationId xmlns:a16="http://schemas.microsoft.com/office/drawing/2014/main" id="{15074974-8CBC-00D3-C838-E127202F44E9}"/>
              </a:ext>
            </a:extLst>
          </p:cNvPr>
          <p:cNvSpPr>
            <a:spLocks noGrp="1"/>
          </p:cNvSpPr>
          <p:nvPr>
            <p:ph sz="half" idx="2"/>
          </p:nvPr>
        </p:nvSpPr>
        <p:spPr>
          <a:xfrm>
            <a:off x="6925455" y="2011680"/>
            <a:ext cx="4931763" cy="4206240"/>
          </a:xfrm>
          <a:solidFill>
            <a:schemeClr val="tx2"/>
          </a:solidFill>
          <a:ln w="57150">
            <a:solidFill>
              <a:schemeClr val="tx2">
                <a:lumMod val="75000"/>
              </a:schemeClr>
            </a:solidFill>
          </a:ln>
        </p:spPr>
        <p:style>
          <a:lnRef idx="3">
            <a:schemeClr val="lt1"/>
          </a:lnRef>
          <a:fillRef idx="1">
            <a:schemeClr val="accent4"/>
          </a:fillRef>
          <a:effectRef idx="1">
            <a:schemeClr val="accent4"/>
          </a:effectRef>
          <a:fontRef idx="minor">
            <a:schemeClr val="lt1"/>
          </a:fontRef>
        </p:style>
        <p:txBody>
          <a:bodyPr anchor="ctr">
            <a:normAutofit lnSpcReduction="10000"/>
          </a:bodyPr>
          <a:lstStyle/>
          <a:p>
            <a:pPr marL="0" indent="0" algn="ctr">
              <a:spcBef>
                <a:spcPts val="0"/>
              </a:spcBef>
              <a:spcAft>
                <a:spcPts val="600"/>
              </a:spcAft>
              <a:buSzPts val="1000"/>
              <a:buNone/>
              <a:tabLst>
                <a:tab pos="457200" algn="l"/>
              </a:tabLst>
            </a:pPr>
            <a:r>
              <a:rPr lang="en-US" sz="2000" b="1" i="1">
                <a:solidFill>
                  <a:schemeClr val="bg1"/>
                </a:solidFill>
                <a:effectLst/>
                <a:latin typeface="Calibri" panose="020F0502020204030204" pitchFamily="34" charset="0"/>
                <a:ea typeface="Calibri" panose="020F0502020204030204" pitchFamily="34" charset="0"/>
              </a:rPr>
              <a:t>How are the 25 graduates using their funds?</a:t>
            </a:r>
          </a:p>
          <a:p>
            <a:pPr>
              <a:spcBef>
                <a:spcPts val="0"/>
              </a:spcBef>
              <a:spcAft>
                <a:spcPts val="600"/>
              </a:spcAft>
              <a:buSzPts val="1000"/>
              <a:tabLst>
                <a:tab pos="457200" algn="l"/>
              </a:tabLst>
            </a:pPr>
            <a:r>
              <a:rPr lang="en-US" sz="2000">
                <a:solidFill>
                  <a:schemeClr val="bg1"/>
                </a:solidFill>
                <a:effectLst/>
                <a:latin typeface="Calibri" panose="020F0502020204030204" pitchFamily="34" charset="0"/>
                <a:ea typeface="Calibri" panose="020F0502020204030204" pitchFamily="34" charset="0"/>
              </a:rPr>
              <a:t>13 intend to go to college</a:t>
            </a:r>
          </a:p>
          <a:p>
            <a:pPr>
              <a:spcBef>
                <a:spcPts val="0"/>
              </a:spcBef>
              <a:spcAft>
                <a:spcPts val="600"/>
              </a:spcAft>
              <a:buSzPts val="1000"/>
              <a:tabLst>
                <a:tab pos="457200" algn="l"/>
              </a:tabLst>
            </a:pPr>
            <a:r>
              <a:rPr lang="en-US" sz="2000">
                <a:solidFill>
                  <a:schemeClr val="bg1"/>
                </a:solidFill>
                <a:effectLst/>
                <a:latin typeface="Calibri" panose="020F0502020204030204" pitchFamily="34" charset="0"/>
                <a:ea typeface="Calibri" panose="020F0502020204030204" pitchFamily="34" charset="0"/>
              </a:rPr>
              <a:t>7 intend to go to trade school</a:t>
            </a:r>
          </a:p>
          <a:p>
            <a:pPr>
              <a:spcBef>
                <a:spcPts val="0"/>
              </a:spcBef>
              <a:spcAft>
                <a:spcPts val="1200"/>
              </a:spcAft>
              <a:buSzPts val="1000"/>
              <a:tabLst>
                <a:tab pos="457200" algn="l"/>
              </a:tabLst>
            </a:pPr>
            <a:r>
              <a:rPr lang="en-US" sz="2000">
                <a:solidFill>
                  <a:schemeClr val="bg1"/>
                </a:solidFill>
                <a:effectLst/>
                <a:latin typeface="Calibri" panose="020F0502020204030204" pitchFamily="34" charset="0"/>
                <a:ea typeface="Calibri" panose="020F0502020204030204" pitchFamily="34" charset="0"/>
              </a:rPr>
              <a:t>5 intend to enter directly into the workforce</a:t>
            </a:r>
          </a:p>
          <a:p>
            <a:pPr marL="0" indent="0">
              <a:spcBef>
                <a:spcPts val="0"/>
              </a:spcBef>
              <a:spcAft>
                <a:spcPts val="600"/>
              </a:spcAft>
              <a:buSzPts val="1000"/>
              <a:buNone/>
              <a:tabLst>
                <a:tab pos="457200" algn="l"/>
              </a:tabLst>
            </a:pPr>
            <a:endParaRPr lang="en-US" sz="2000">
              <a:solidFill>
                <a:schemeClr val="bg1"/>
              </a:solidFill>
              <a:effectLst/>
              <a:latin typeface="Calibri" panose="020F0502020204030204" pitchFamily="34" charset="0"/>
              <a:ea typeface="Calibri" panose="020F0502020204030204" pitchFamily="34" charset="0"/>
            </a:endParaRPr>
          </a:p>
          <a:p>
            <a:pPr marL="0" indent="0" algn="ctr">
              <a:spcBef>
                <a:spcPts val="0"/>
              </a:spcBef>
              <a:spcAft>
                <a:spcPts val="600"/>
              </a:spcAft>
              <a:buSzPts val="1000"/>
              <a:buNone/>
              <a:tabLst>
                <a:tab pos="457200" algn="l"/>
              </a:tabLst>
            </a:pPr>
            <a:r>
              <a:rPr lang="en-US" sz="2000" b="1" i="1">
                <a:solidFill>
                  <a:schemeClr val="bg1"/>
                </a:solidFill>
                <a:effectLst/>
                <a:latin typeface="Calibri" panose="020F0502020204030204" pitchFamily="34" charset="0"/>
                <a:ea typeface="Calibri" panose="020F0502020204030204" pitchFamily="34" charset="0"/>
              </a:rPr>
              <a:t>Students’ plans of use for CSA funds:</a:t>
            </a:r>
          </a:p>
          <a:p>
            <a:pPr marL="0" indent="0" algn="ctr">
              <a:spcBef>
                <a:spcPts val="0"/>
              </a:spcBef>
              <a:spcAft>
                <a:spcPts val="600"/>
              </a:spcAft>
              <a:buSzPts val="1000"/>
              <a:buNone/>
              <a:tabLst>
                <a:tab pos="457200" algn="l"/>
              </a:tabLst>
            </a:pPr>
            <a:r>
              <a:rPr lang="en-US" sz="2000">
                <a:solidFill>
                  <a:schemeClr val="bg1"/>
                </a:solidFill>
                <a:effectLst/>
                <a:latin typeface="Calibri" panose="020F0502020204030204" pitchFamily="34" charset="0"/>
                <a:ea typeface="Calibri" panose="020F0502020204030204" pitchFamily="34" charset="0"/>
              </a:rPr>
              <a:t>In order of preference: </a:t>
            </a:r>
          </a:p>
          <a:p>
            <a:pPr marL="1558920" lvl="5" indent="-457200">
              <a:spcBef>
                <a:spcPts val="0"/>
              </a:spcBef>
              <a:spcAft>
                <a:spcPts val="600"/>
              </a:spcAft>
              <a:buClr>
                <a:schemeClr val="bg1"/>
              </a:buClr>
              <a:buSzPct val="60000"/>
              <a:buFont typeface="+mj-lt"/>
              <a:buAutoNum type="arabicPeriod"/>
              <a:tabLst>
                <a:tab pos="457200" algn="l"/>
              </a:tabLst>
            </a:pPr>
            <a:r>
              <a:rPr lang="en-US" sz="2000">
                <a:solidFill>
                  <a:schemeClr val="bg1"/>
                </a:solidFill>
                <a:effectLst/>
                <a:latin typeface="Calibri" panose="020F0502020204030204" pitchFamily="34" charset="0"/>
                <a:ea typeface="Calibri" panose="020F0502020204030204" pitchFamily="34" charset="0"/>
              </a:rPr>
              <a:t>housing costs</a:t>
            </a:r>
          </a:p>
          <a:p>
            <a:pPr marL="1558920" lvl="5" indent="-457200">
              <a:spcBef>
                <a:spcPts val="0"/>
              </a:spcBef>
              <a:spcAft>
                <a:spcPts val="600"/>
              </a:spcAft>
              <a:buClr>
                <a:schemeClr val="bg1"/>
              </a:buClr>
              <a:buSzPct val="60000"/>
              <a:buFont typeface="+mj-lt"/>
              <a:buAutoNum type="arabicPeriod"/>
              <a:tabLst>
                <a:tab pos="457200" algn="l"/>
              </a:tabLst>
            </a:pPr>
            <a:r>
              <a:rPr lang="en-US" sz="2000">
                <a:solidFill>
                  <a:schemeClr val="bg1"/>
                </a:solidFill>
                <a:effectLst/>
                <a:latin typeface="Calibri" panose="020F0502020204030204" pitchFamily="34" charset="0"/>
                <a:ea typeface="Calibri" panose="020F0502020204030204" pitchFamily="34" charset="0"/>
              </a:rPr>
              <a:t>transportation costs</a:t>
            </a:r>
          </a:p>
          <a:p>
            <a:pPr marL="1558920" lvl="5" indent="-457200">
              <a:spcBef>
                <a:spcPts val="0"/>
              </a:spcBef>
              <a:spcAft>
                <a:spcPts val="600"/>
              </a:spcAft>
              <a:buClr>
                <a:schemeClr val="bg1"/>
              </a:buClr>
              <a:buSzPct val="60000"/>
              <a:buFont typeface="+mj-lt"/>
              <a:buAutoNum type="arabicPeriod"/>
              <a:tabLst>
                <a:tab pos="457200" algn="l"/>
              </a:tabLst>
            </a:pPr>
            <a:r>
              <a:rPr lang="en-US" sz="2000">
                <a:solidFill>
                  <a:schemeClr val="bg1"/>
                </a:solidFill>
                <a:effectLst/>
                <a:latin typeface="Calibri" panose="020F0502020204030204" pitchFamily="34" charset="0"/>
                <a:ea typeface="Calibri" panose="020F0502020204030204" pitchFamily="34" charset="0"/>
              </a:rPr>
              <a:t>utility expenses</a:t>
            </a:r>
          </a:p>
          <a:p>
            <a:pPr marL="1558920" lvl="5" indent="-457200">
              <a:spcBef>
                <a:spcPts val="0"/>
              </a:spcBef>
              <a:spcAft>
                <a:spcPts val="600"/>
              </a:spcAft>
              <a:buClr>
                <a:schemeClr val="bg1"/>
              </a:buClr>
              <a:buSzPct val="60000"/>
              <a:buFont typeface="+mj-lt"/>
              <a:buAutoNum type="arabicPeriod"/>
              <a:tabLst>
                <a:tab pos="457200" algn="l"/>
              </a:tabLst>
            </a:pPr>
            <a:r>
              <a:rPr lang="en-US" sz="2000">
                <a:solidFill>
                  <a:schemeClr val="bg1"/>
                </a:solidFill>
                <a:effectLst/>
                <a:latin typeface="Calibri" panose="020F0502020204030204" pitchFamily="34" charset="0"/>
                <a:ea typeface="Calibri" panose="020F0502020204030204" pitchFamily="34" charset="0"/>
              </a:rPr>
              <a:t>program/school fees</a:t>
            </a:r>
          </a:p>
          <a:p>
            <a:pPr marL="1558920" lvl="5" indent="-457200">
              <a:spcBef>
                <a:spcPts val="0"/>
              </a:spcBef>
              <a:spcAft>
                <a:spcPts val="600"/>
              </a:spcAft>
              <a:buClr>
                <a:schemeClr val="bg1"/>
              </a:buClr>
              <a:buSzPct val="60000"/>
              <a:buFont typeface="+mj-lt"/>
              <a:buAutoNum type="arabicPeriod"/>
              <a:tabLst>
                <a:tab pos="457200" algn="l"/>
              </a:tabLst>
            </a:pPr>
            <a:r>
              <a:rPr lang="en-US" sz="2000">
                <a:solidFill>
                  <a:schemeClr val="bg1"/>
                </a:solidFill>
                <a:effectLst/>
                <a:latin typeface="Calibri" panose="020F0502020204030204" pitchFamily="34" charset="0"/>
                <a:ea typeface="Calibri" panose="020F0502020204030204" pitchFamily="34" charset="0"/>
              </a:rPr>
              <a:t>internet/tech</a:t>
            </a:r>
            <a:endParaRPr lang="en-US">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92675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AD818-6DC6-36B9-6A55-C3D4C5795052}"/>
              </a:ext>
            </a:extLst>
          </p:cNvPr>
          <p:cNvSpPr>
            <a:spLocks noGrp="1"/>
          </p:cNvSpPr>
          <p:nvPr>
            <p:ph type="title"/>
          </p:nvPr>
        </p:nvSpPr>
        <p:spPr>
          <a:xfrm>
            <a:off x="1202919" y="548640"/>
            <a:ext cx="9784080" cy="1280160"/>
          </a:xfrm>
        </p:spPr>
        <p:txBody>
          <a:bodyPr vert="horz" lIns="91440" tIns="45720" rIns="91440" bIns="45720" rtlCol="0" anchor="ctr">
            <a:normAutofit/>
          </a:bodyPr>
          <a:lstStyle/>
          <a:p>
            <a:r>
              <a:rPr lang="en-US" kern="1200" cap="none" baseline="0">
                <a:latin typeface="+mj-lt"/>
                <a:ea typeface="+mj-ea"/>
                <a:cs typeface="+mj-cs"/>
              </a:rPr>
              <a:t>We provide social-emotional supports and services to THA households.</a:t>
            </a:r>
          </a:p>
        </p:txBody>
      </p:sp>
      <p:sp>
        <p:nvSpPr>
          <p:cNvPr id="115" name="TextBox 114">
            <a:extLst>
              <a:ext uri="{FF2B5EF4-FFF2-40B4-BE49-F238E27FC236}">
                <a16:creationId xmlns:a16="http://schemas.microsoft.com/office/drawing/2014/main" id="{CC655137-F51E-9322-C2A5-7304BF20DF0F}"/>
              </a:ext>
            </a:extLst>
          </p:cNvPr>
          <p:cNvSpPr txBox="1"/>
          <p:nvPr/>
        </p:nvSpPr>
        <p:spPr>
          <a:xfrm>
            <a:off x="674557" y="2011680"/>
            <a:ext cx="5285667" cy="4206240"/>
          </a:xfrm>
          <a:prstGeom prst="rect">
            <a:avLst/>
          </a:prstGeom>
        </p:spPr>
        <p:txBody>
          <a:bodyPr vert="horz" lIns="91440" tIns="45720" rIns="91440" bIns="45720" rtlCol="0" anchor="ctr">
            <a:normAutofit/>
          </a:bodyPr>
          <a:lstStyle/>
          <a:p>
            <a:pPr>
              <a:lnSpc>
                <a:spcPct val="90000"/>
              </a:lnSpc>
              <a:spcBef>
                <a:spcPts val="1200"/>
              </a:spcBef>
              <a:spcAft>
                <a:spcPts val="200"/>
              </a:spcAft>
              <a:buClr>
                <a:schemeClr val="bg2"/>
              </a:buClr>
            </a:pPr>
            <a:r>
              <a:rPr lang="en-US" sz="2200" i="1">
                <a:solidFill>
                  <a:schemeClr val="bg1"/>
                </a:solidFill>
                <a:effectLst/>
              </a:rPr>
              <a:t>“I'm happy more. I succeed a lot: I work on myself enough, I’ve gotten in counseling, and I see my growth. I see where I needed to change a lot to get to where I'm at today. I’m still working on some goals and I know if I push myself I can do it. It took a year of working on my son first, making sure he was alright. Now that we're in 2022, it feels like everything's coming together.” </a:t>
            </a:r>
          </a:p>
          <a:p>
            <a:pPr>
              <a:lnSpc>
                <a:spcPct val="90000"/>
              </a:lnSpc>
              <a:spcBef>
                <a:spcPts val="1200"/>
              </a:spcBef>
              <a:spcAft>
                <a:spcPts val="200"/>
              </a:spcAft>
              <a:buClr>
                <a:schemeClr val="bg2"/>
              </a:buClr>
            </a:pPr>
            <a:r>
              <a:rPr lang="en-US" sz="2200">
                <a:solidFill>
                  <a:schemeClr val="bg1"/>
                </a:solidFill>
              </a:rPr>
              <a:t>- 2Gen Participant</a:t>
            </a:r>
          </a:p>
        </p:txBody>
      </p:sp>
      <p:pic>
        <p:nvPicPr>
          <p:cNvPr id="117" name="Picture 116">
            <a:extLst>
              <a:ext uri="{FF2B5EF4-FFF2-40B4-BE49-F238E27FC236}">
                <a16:creationId xmlns:a16="http://schemas.microsoft.com/office/drawing/2014/main" id="{BD827093-36A6-EAE9-0122-F060383CD6C2}"/>
              </a:ext>
            </a:extLst>
          </p:cNvPr>
          <p:cNvPicPr>
            <a:picLocks noChangeAspect="1"/>
          </p:cNvPicPr>
          <p:nvPr/>
        </p:nvPicPr>
        <p:blipFill>
          <a:blip r:embed="rId3"/>
          <a:stretch>
            <a:fillRect/>
          </a:stretch>
        </p:blipFill>
        <p:spPr>
          <a:xfrm>
            <a:off x="6333945" y="2011680"/>
            <a:ext cx="4547772" cy="4206240"/>
          </a:xfrm>
          <a:prstGeom prst="rect">
            <a:avLst/>
          </a:prstGeom>
          <a:noFill/>
        </p:spPr>
      </p:pic>
    </p:spTree>
    <p:extLst>
      <p:ext uri="{BB962C8B-B14F-4D97-AF65-F5344CB8AC3E}">
        <p14:creationId xmlns:p14="http://schemas.microsoft.com/office/powerpoint/2010/main" val="2148038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7A562F-0FEA-2082-A24F-09C45264DC32}"/>
              </a:ext>
            </a:extLst>
          </p:cNvPr>
          <p:cNvSpPr>
            <a:spLocks noGrp="1"/>
          </p:cNvSpPr>
          <p:nvPr>
            <p:ph type="title"/>
          </p:nvPr>
        </p:nvSpPr>
        <p:spPr/>
        <p:txBody>
          <a:bodyPr/>
          <a:lstStyle/>
          <a:p>
            <a:r>
              <a:rPr lang="en-US" sz="4800">
                <a:ea typeface="Malgun Gothic"/>
                <a:cs typeface="DaunPenh"/>
              </a:rPr>
              <a:t>Post-Secondary Housing Programs</a:t>
            </a:r>
          </a:p>
        </p:txBody>
      </p:sp>
    </p:spTree>
    <p:extLst>
      <p:ext uri="{BB962C8B-B14F-4D97-AF65-F5344CB8AC3E}">
        <p14:creationId xmlns:p14="http://schemas.microsoft.com/office/powerpoint/2010/main" val="2073071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F61D-B2DA-8321-9E99-169A3FB5D48B}"/>
              </a:ext>
            </a:extLst>
          </p:cNvPr>
          <p:cNvSpPr>
            <a:spLocks noGrp="1"/>
          </p:cNvSpPr>
          <p:nvPr>
            <p:ph type="title"/>
          </p:nvPr>
        </p:nvSpPr>
        <p:spPr>
          <a:xfrm>
            <a:off x="1202919" y="548640"/>
            <a:ext cx="9784080" cy="1280160"/>
          </a:xfrm>
        </p:spPr>
        <p:txBody>
          <a:bodyPr anchor="ctr">
            <a:normAutofit/>
          </a:bodyPr>
          <a:lstStyle/>
          <a:p>
            <a:r>
              <a:rPr lang="en-US"/>
              <a:t>College Housing Assistance Program</a:t>
            </a:r>
          </a:p>
        </p:txBody>
      </p:sp>
      <p:sp>
        <p:nvSpPr>
          <p:cNvPr id="7" name="Content Placeholder 2">
            <a:extLst>
              <a:ext uri="{FF2B5EF4-FFF2-40B4-BE49-F238E27FC236}">
                <a16:creationId xmlns:a16="http://schemas.microsoft.com/office/drawing/2014/main" id="{4D22323B-209C-9BC1-E74E-32AAF8640DC3}"/>
              </a:ext>
            </a:extLst>
          </p:cNvPr>
          <p:cNvSpPr>
            <a:spLocks noGrp="1"/>
          </p:cNvSpPr>
          <p:nvPr>
            <p:ph sz="half" idx="1"/>
          </p:nvPr>
        </p:nvSpPr>
        <p:spPr>
          <a:xfrm>
            <a:off x="539646" y="2011680"/>
            <a:ext cx="6041036" cy="4206240"/>
          </a:xfrm>
        </p:spPr>
        <p:txBody>
          <a:bodyPr anchor="ctr">
            <a:normAutofit lnSpcReduction="10000"/>
          </a:bodyPr>
          <a:lstStyle/>
          <a:p>
            <a:r>
              <a:rPr lang="en-US" sz="2000"/>
              <a:t>Beginning in 2014, THA used MTW flexibilities to provide 75 subsidies for homeless or near homeless students.</a:t>
            </a:r>
          </a:p>
          <a:p>
            <a:r>
              <a:rPr lang="en-US" sz="2000"/>
              <a:t>Later, THA used MTW flexibility to buy down rents at properties near two college campuses.</a:t>
            </a:r>
          </a:p>
          <a:p>
            <a:r>
              <a:rPr lang="en-US" sz="2000"/>
              <a:t>Subsidies were fixed, not income-based.</a:t>
            </a:r>
          </a:p>
          <a:p>
            <a:r>
              <a:rPr lang="en-US" sz="2000"/>
              <a:t>To be eligible, participants had to already be enrolled in and attending school.</a:t>
            </a:r>
          </a:p>
          <a:p>
            <a:r>
              <a:rPr lang="en-US" sz="2000"/>
              <a:t>Students had to remain in school to remain eligible for the housing.</a:t>
            </a:r>
          </a:p>
          <a:p>
            <a:r>
              <a:rPr lang="en-US" sz="2000"/>
              <a:t>Assistance was limited to 5 years or 6 months post graduation (whichever came first).</a:t>
            </a:r>
          </a:p>
        </p:txBody>
      </p:sp>
      <p:pic>
        <p:nvPicPr>
          <p:cNvPr id="3074" name="Picture 2" descr="Photo">
            <a:extLst>
              <a:ext uri="{FF2B5EF4-FFF2-40B4-BE49-F238E27FC236}">
                <a16:creationId xmlns:a16="http://schemas.microsoft.com/office/drawing/2014/main" id="{1B6436EC-BC15-4303-C341-AE9E8F79E616}"/>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1760"/>
          <a:stretch/>
        </p:blipFill>
        <p:spPr bwMode="auto">
          <a:xfrm>
            <a:off x="7202361" y="2011680"/>
            <a:ext cx="4554924" cy="4029356"/>
          </a:xfrm>
          <a:prstGeom prst="rect">
            <a:avLst/>
          </a:prstGeom>
          <a:solidFill>
            <a:srgbClr val="FFFFFF"/>
          </a:solidFill>
        </p:spPr>
      </p:pic>
    </p:spTree>
    <p:extLst>
      <p:ext uri="{BB962C8B-B14F-4D97-AF65-F5344CB8AC3E}">
        <p14:creationId xmlns:p14="http://schemas.microsoft.com/office/powerpoint/2010/main" val="13725919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en">
  <a:themeElements>
    <a:clrScheme name="Tacoma Housing Custom">
      <a:dk1>
        <a:srgbClr val="000000"/>
      </a:dk1>
      <a:lt1>
        <a:sysClr val="window" lastClr="FFFFFF"/>
      </a:lt1>
      <a:dk2>
        <a:srgbClr val="202858"/>
      </a:dk2>
      <a:lt2>
        <a:srgbClr val="D1D8E0"/>
      </a:lt2>
      <a:accent1>
        <a:srgbClr val="F6B627"/>
      </a:accent1>
      <a:accent2>
        <a:srgbClr val="FA8231"/>
      </a:accent2>
      <a:accent3>
        <a:srgbClr val="A81F22"/>
      </a:accent3>
      <a:accent4>
        <a:srgbClr val="4B6584"/>
      </a:accent4>
      <a:accent5>
        <a:srgbClr val="45AAF2"/>
      </a:accent5>
      <a:accent6>
        <a:srgbClr val="FED330"/>
      </a:accent6>
      <a:hlink>
        <a:srgbClr val="778CA3"/>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A Banded" id="{2BFD7BB2-53DD-4075-8CE5-608CFC132C0F}" vid="{9854C96E-0A38-4333-BA00-849BB17AD15F}"/>
    </a:ext>
  </a:extLst>
</a:theme>
</file>

<file path=ppt/theme/theme2.xml><?xml version="1.0" encoding="utf-8"?>
<a:theme xmlns:a="http://schemas.openxmlformats.org/drawingml/2006/main" name="Standard">
  <a:themeElements>
    <a:clrScheme name="Tacoma Housing Custom">
      <a:dk1>
        <a:srgbClr val="000000"/>
      </a:dk1>
      <a:lt1>
        <a:sysClr val="window" lastClr="FFFFFF"/>
      </a:lt1>
      <a:dk2>
        <a:srgbClr val="202858"/>
      </a:dk2>
      <a:lt2>
        <a:srgbClr val="D1D8E0"/>
      </a:lt2>
      <a:accent1>
        <a:srgbClr val="F6B627"/>
      </a:accent1>
      <a:accent2>
        <a:srgbClr val="FA8231"/>
      </a:accent2>
      <a:accent3>
        <a:srgbClr val="A81F22"/>
      </a:accent3>
      <a:accent4>
        <a:srgbClr val="4B6584"/>
      </a:accent4>
      <a:accent5>
        <a:srgbClr val="45AAF2"/>
      </a:accent5>
      <a:accent6>
        <a:srgbClr val="FED330"/>
      </a:accent6>
      <a:hlink>
        <a:srgbClr val="778CA3"/>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A Banded" id="{2BFD7BB2-53DD-4075-8CE5-608CFC132C0F}" vid="{5363593A-19F7-4939-B0CD-DC6C76A12EFB}"/>
    </a:ext>
  </a:extLst>
</a:theme>
</file>

<file path=ppt/theme/theme3.xml><?xml version="1.0" encoding="utf-8"?>
<a:theme xmlns:a="http://schemas.openxmlformats.org/drawingml/2006/main" name="Header Only">
  <a:themeElements>
    <a:clrScheme name="Tacoma Housing Custom">
      <a:dk1>
        <a:srgbClr val="000000"/>
      </a:dk1>
      <a:lt1>
        <a:sysClr val="window" lastClr="FFFFFF"/>
      </a:lt1>
      <a:dk2>
        <a:srgbClr val="202858"/>
      </a:dk2>
      <a:lt2>
        <a:srgbClr val="D1D8E0"/>
      </a:lt2>
      <a:accent1>
        <a:srgbClr val="F6B627"/>
      </a:accent1>
      <a:accent2>
        <a:srgbClr val="FA8231"/>
      </a:accent2>
      <a:accent3>
        <a:srgbClr val="A81F22"/>
      </a:accent3>
      <a:accent4>
        <a:srgbClr val="4B6584"/>
      </a:accent4>
      <a:accent5>
        <a:srgbClr val="45AAF2"/>
      </a:accent5>
      <a:accent6>
        <a:srgbClr val="FED330"/>
      </a:accent6>
      <a:hlink>
        <a:srgbClr val="778CA3"/>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A Banded" id="{2BFD7BB2-53DD-4075-8CE5-608CFC132C0F}" vid="{543C86E7-F015-4872-B4E2-9E1E1848E86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FB5AB03EE63946A312DCA3BDC31F49" ma:contentTypeVersion="16" ma:contentTypeDescription="Create a new document." ma:contentTypeScope="" ma:versionID="3393f0eae3ea1c940d75853a869c08c5">
  <xsd:schema xmlns:xsd="http://www.w3.org/2001/XMLSchema" xmlns:xs="http://www.w3.org/2001/XMLSchema" xmlns:p="http://schemas.microsoft.com/office/2006/metadata/properties" xmlns:ns2="4b9c25a4-ed0b-46d9-96bf-7013aa25186d" xmlns:ns3="83583770-eefd-4e1b-b58d-eb20f64f2a2d" targetNamespace="http://schemas.microsoft.com/office/2006/metadata/properties" ma:root="true" ma:fieldsID="f594e57f926bb1b30196d9b0fd61f62e" ns2:_="" ns3:_="">
    <xsd:import namespace="4b9c25a4-ed0b-46d9-96bf-7013aa25186d"/>
    <xsd:import namespace="83583770-eefd-4e1b-b58d-eb20f64f2a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9c25a4-ed0b-46d9-96bf-7013aa2518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2d4ff10-b19a-41e3-8b87-77f42e1ed8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583770-eefd-4e1b-b58d-eb20f64f2a2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ae64b1a-6907-400a-9b11-b783e066a4a4}" ma:internalName="TaxCatchAll" ma:showField="CatchAllData" ma:web="83583770-eefd-4e1b-b58d-eb20f64f2a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77F1BE-9210-4876-8742-AAB33B38B3D1}">
  <ds:schemaRefs>
    <ds:schemaRef ds:uri="4b9c25a4-ed0b-46d9-96bf-7013aa25186d"/>
    <ds:schemaRef ds:uri="83583770-eefd-4e1b-b58d-eb20f64f2a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94C61B-F4EA-4528-B9D4-018F5598FE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1329</Words>
  <Application>Microsoft Office PowerPoint</Application>
  <PresentationFormat>Widescreen</PresentationFormat>
  <Paragraphs>120</Paragraphs>
  <Slides>13</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Malgun Gothic</vt:lpstr>
      <vt:lpstr>Arial</vt:lpstr>
      <vt:lpstr>Avenir Next LT Pro</vt:lpstr>
      <vt:lpstr>Calibri</vt:lpstr>
      <vt:lpstr>Segoe UI</vt:lpstr>
      <vt:lpstr>Symbol</vt:lpstr>
      <vt:lpstr>Wingdings</vt:lpstr>
      <vt:lpstr>Open</vt:lpstr>
      <vt:lpstr>Standard</vt:lpstr>
      <vt:lpstr>Header Only</vt:lpstr>
      <vt:lpstr>Housing and Education</vt:lpstr>
      <vt:lpstr>Housing and Education are Inextricably Linked</vt:lpstr>
      <vt:lpstr>Education Goals</vt:lpstr>
      <vt:lpstr>K-12 Housing Programs</vt:lpstr>
      <vt:lpstr>Prioritizing McKinney-Vento Students: A Brief History</vt:lpstr>
      <vt:lpstr>College Saving Accounts (CSA)</vt:lpstr>
      <vt:lpstr>We provide social-emotional supports and services to THA households.</vt:lpstr>
      <vt:lpstr>Post-Secondary Housing Programs</vt:lpstr>
      <vt:lpstr>College Housing Assistance Program</vt:lpstr>
      <vt:lpstr>Hypothesis vs Reality</vt:lpstr>
      <vt:lpstr>Lessons Learned</vt:lpstr>
      <vt:lpstr>Data-Driven Program Refinements</vt:lpstr>
      <vt:lpstr>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THA</dc:title>
  <dc:creator>Julie Autry</dc:creator>
  <cp:lastModifiedBy>Cynthia Cuestas</cp:lastModifiedBy>
  <cp:revision>2</cp:revision>
  <dcterms:created xsi:type="dcterms:W3CDTF">2023-11-30T21:25:46Z</dcterms:created>
  <dcterms:modified xsi:type="dcterms:W3CDTF">2024-03-19T13:50:42Z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68eeb12-779a-4752-bceb-1345f7ff9fca_Enabled">
    <vt:lpwstr>true</vt:lpwstr>
  </property>
  <property fmtid="{D5CDD505-2E9C-101B-9397-08002B2CF9AE}" pid="3" name="MSIP_Label_368eeb12-779a-4752-bceb-1345f7ff9fca_SetDate">
    <vt:lpwstr>2023-11-30T21:26:04Z</vt:lpwstr>
  </property>
  <property fmtid="{D5CDD505-2E9C-101B-9397-08002B2CF9AE}" pid="4" name="MSIP_Label_368eeb12-779a-4752-bceb-1345f7ff9fca_Method">
    <vt:lpwstr>Standard</vt:lpwstr>
  </property>
  <property fmtid="{D5CDD505-2E9C-101B-9397-08002B2CF9AE}" pid="5" name="MSIP_Label_368eeb12-779a-4752-bceb-1345f7ff9fca_Name">
    <vt:lpwstr>defa4170-0d19-0005-0004-bc88714345d2</vt:lpwstr>
  </property>
  <property fmtid="{D5CDD505-2E9C-101B-9397-08002B2CF9AE}" pid="6" name="MSIP_Label_368eeb12-779a-4752-bceb-1345f7ff9fca_SiteId">
    <vt:lpwstr>e970a1b2-c79c-4059-8d3c-6a69e30395f5</vt:lpwstr>
  </property>
  <property fmtid="{D5CDD505-2E9C-101B-9397-08002B2CF9AE}" pid="7" name="MSIP_Label_368eeb12-779a-4752-bceb-1345f7ff9fca_ActionId">
    <vt:lpwstr>808380f8-9413-4d40-93ce-6e72f76c3613</vt:lpwstr>
  </property>
  <property fmtid="{D5CDD505-2E9C-101B-9397-08002B2CF9AE}" pid="8" name="MSIP_Label_368eeb12-779a-4752-bceb-1345f7ff9fca_ContentBits">
    <vt:lpwstr>0</vt:lpwstr>
  </property>
</Properties>
</file>