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handoutMasterIdLst>
    <p:handoutMasterId r:id="rId10"/>
  </p:handoutMasterIdLst>
  <p:sldIdLst>
    <p:sldId id="463" r:id="rId2"/>
    <p:sldId id="573" r:id="rId3"/>
    <p:sldId id="583" r:id="rId4"/>
    <p:sldId id="577" r:id="rId5"/>
    <p:sldId id="599" r:id="rId6"/>
    <p:sldId id="596" r:id="rId7"/>
    <p:sldId id="584" r:id="rId8"/>
  </p:sldIdLst>
  <p:sldSz cx="12192000" cy="6858000"/>
  <p:notesSz cx="7010400" cy="92964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id="{1DF1C2B5-36B7-B948-B43C-3FA88787865E}">
          <p14:sldIdLst>
            <p14:sldId id="463"/>
            <p14:sldId id="573"/>
            <p14:sldId id="583"/>
            <p14:sldId id="577"/>
            <p14:sldId id="599"/>
            <p14:sldId id="596"/>
            <p14:sldId id="584"/>
          </p14:sldIdLst>
        </p14:section>
        <p14:section name="The Title Slide" id="{E0B943D7-ADA6-114E-848D-8B22CA377C86}">
          <p14:sldIdLst/>
        </p14:section>
        <p14:section name="Divider Slides" id="{A3E7F8F1-A058-4A40-A2F0-9232DF9EF2DA}">
          <p14:sldIdLst/>
        </p14:section>
        <p14:section name="Text Slides" id="{1254D026-1118-2A42-B3F9-C6DADF4E1D53}">
          <p14:sldIdLst/>
        </p14:section>
        <p14:section name="Charts and Images" id="{189CFE33-8FDB-4A43-917B-AB1957FFB34F}">
          <p14:sldIdLst/>
        </p14:section>
        <p14:section name="Extra Elements" id="{51F96BA0-1DB8-D740-A393-EDC0F8E8781D}">
          <p14:sldIdLst/>
        </p14:section>
        <p14:section name="Additional Resources" id="{310C3120-7957-A246-86C9-1E2AC30F49FF}">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Popkin, Susan" initials="PS" lastIdx="1" clrIdx="6">
    <p:extLst>
      <p:ext uri="{19B8F6BF-5375-455C-9EA6-DF929625EA0E}">
        <p15:presenceInfo xmlns:p15="http://schemas.microsoft.com/office/powerpoint/2012/main" userId="S::SPopkin@urban.org::2500a27b-a02c-444c-a3dd-a89b2ff995ca" providerId="AD"/>
      </p:ext>
    </p:extLst>
  </p:cmAuthor>
  <p:cmAuthor id="1" name="McTarnaghan, Sara" initials="MS" lastIdx="1" clrIdx="0">
    <p:extLst>
      <p:ext uri="{19B8F6BF-5375-455C-9EA6-DF929625EA0E}">
        <p15:presenceInfo xmlns:p15="http://schemas.microsoft.com/office/powerpoint/2012/main" userId="S::SMctarnaghan@urban.org::054b283a-0f5b-49d1-9042-ce696350f2d3" providerId="AD"/>
      </p:ext>
    </p:extLst>
  </p:cmAuthor>
  <p:cmAuthor id="2" name="Anna Shipp" initials="AS" lastIdx="5" clrIdx="1">
    <p:extLst>
      <p:ext uri="{19B8F6BF-5375-455C-9EA6-DF929625EA0E}">
        <p15:presenceInfo xmlns:p15="http://schemas.microsoft.com/office/powerpoint/2012/main" userId="9HRFl5ydEh+MHyn3dGqLEXMTOwnYHmh+M+maPs92MB8=" providerId="None"/>
      </p:ext>
    </p:extLst>
  </p:cmAuthor>
  <p:cmAuthor id="3" name="Sara McTarnaghan" initials="SM" lastIdx="7" clrIdx="2">
    <p:extLst>
      <p:ext uri="{19B8F6BF-5375-455C-9EA6-DF929625EA0E}">
        <p15:presenceInfo xmlns:p15="http://schemas.microsoft.com/office/powerpoint/2012/main" userId="wkLy17uL3QpfV5m7yjuvINLERAPEZZdSRuBz6aqMt/4=" providerId="None"/>
      </p:ext>
    </p:extLst>
  </p:cmAuthor>
  <p:cmAuthor id="4" name="Waxman, Elaine" initials="WE" lastIdx="18" clrIdx="3">
    <p:extLst>
      <p:ext uri="{19B8F6BF-5375-455C-9EA6-DF929625EA0E}">
        <p15:presenceInfo xmlns:p15="http://schemas.microsoft.com/office/powerpoint/2012/main" userId="S::EWaxman@urban.org::e9c7e8c0-bd8e-46e2-b67e-b114d0525746" providerId="AD"/>
      </p:ext>
    </p:extLst>
  </p:cmAuthor>
  <p:cmAuthor id="5" name="Russell, Nina" initials="NR" lastIdx="6" clrIdx="4">
    <p:extLst>
      <p:ext uri="{19B8F6BF-5375-455C-9EA6-DF929625EA0E}">
        <p15:presenceInfo xmlns:p15="http://schemas.microsoft.com/office/powerpoint/2012/main" userId="S::NRussell@urban.org::d764f1b5-dc5e-4d5b-aa27-b9f0ca3cdb1d" providerId="AD"/>
      </p:ext>
    </p:extLst>
  </p:cmAuthor>
  <p:cmAuthor id="6" name="Sarah Morriss" initials="SM" lastIdx="1" clrIdx="5">
    <p:extLst>
      <p:ext uri="{19B8F6BF-5375-455C-9EA6-DF929625EA0E}">
        <p15:presenceInfo xmlns:p15="http://schemas.microsoft.com/office/powerpoint/2012/main" userId="80128c368e1bb6d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A1B"/>
    <a:srgbClr val="B7B6B8"/>
    <a:srgbClr val="3E393B"/>
    <a:srgbClr val="F9FAF9"/>
    <a:srgbClr val="474345"/>
    <a:srgbClr val="4D494B"/>
    <a:srgbClr val="A64C24"/>
    <a:srgbClr val="534F51"/>
    <a:srgbClr val="F7F6F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19" autoAdjust="0"/>
    <p:restoredTop sz="60301" autoAdjust="0"/>
  </p:normalViewPr>
  <p:slideViewPr>
    <p:cSldViewPr snapToGrid="0">
      <p:cViewPr varScale="1">
        <p:scale>
          <a:sx n="68" d="100"/>
          <a:sy n="68" d="100"/>
        </p:scale>
        <p:origin x="2490" y="6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35E4EA1-A99D-B048-BA0C-79C029FED16D}" type="datetimeFigureOut">
              <a:t>4/19/2024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929975D-F705-A745-832F-2C52B7964343}" type="slidenum">
              <a:t>‹#›</a:t>
            </a:fld>
            <a:endParaRPr lang="en-US"/>
          </a:p>
        </p:txBody>
      </p:sp>
    </p:spTree>
    <p:extLst>
      <p:ext uri="{BB962C8B-B14F-4D97-AF65-F5344CB8AC3E}">
        <p14:creationId xmlns:p14="http://schemas.microsoft.com/office/powerpoint/2010/main" val="1670123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9341F68-DADF-2547-A6B4-F95624CB91F3}" type="datetimeFigureOut">
              <a:rPr lang="en-US" smtClean="0"/>
              <a:t>4/19/2024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C910B79-A433-044A-A8FC-6C2E1104D2AB}" type="slidenum">
              <a:rPr lang="en-US" smtClean="0"/>
              <a:t>‹#›</a:t>
            </a:fld>
            <a:endParaRPr lang="en-US"/>
          </a:p>
        </p:txBody>
      </p:sp>
    </p:spTree>
    <p:extLst>
      <p:ext uri="{BB962C8B-B14F-4D97-AF65-F5344CB8AC3E}">
        <p14:creationId xmlns:p14="http://schemas.microsoft.com/office/powerpoint/2010/main" val="630607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910B79-A433-044A-A8FC-6C2E1104D2AB}" type="slidenum">
              <a:rPr lang="en-US" smtClean="0"/>
              <a:t>1</a:t>
            </a:fld>
            <a:endParaRPr lang="en-US"/>
          </a:p>
        </p:txBody>
      </p:sp>
    </p:spTree>
    <p:extLst>
      <p:ext uri="{BB962C8B-B14F-4D97-AF65-F5344CB8AC3E}">
        <p14:creationId xmlns:p14="http://schemas.microsoft.com/office/powerpoint/2010/main" val="930050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910B79-A433-044A-A8FC-6C2E1104D2AB}" type="slidenum">
              <a:rPr lang="en-US" smtClean="0"/>
              <a:t>2</a:t>
            </a:fld>
            <a:endParaRPr lang="en-US"/>
          </a:p>
        </p:txBody>
      </p:sp>
    </p:spTree>
    <p:extLst>
      <p:ext uri="{BB962C8B-B14F-4D97-AF65-F5344CB8AC3E}">
        <p14:creationId xmlns:p14="http://schemas.microsoft.com/office/powerpoint/2010/main" val="655657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i="0" dirty="0">
              <a:solidFill>
                <a:srgbClr val="262626"/>
              </a:solidFill>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i="0" dirty="0">
              <a:solidFill>
                <a:srgbClr val="262626"/>
              </a:solidFill>
              <a:effectLst/>
              <a:latin typeface="Segoe UI" panose="020B0502040204020203" pitchFamily="34" charset="0"/>
            </a:endParaRPr>
          </a:p>
          <a:p>
            <a:pPr marL="0" indent="0">
              <a:buFont typeface="Wingdings" panose="05000000000000000000" pitchFamily="2" charset="2"/>
              <a:buNone/>
            </a:pPr>
            <a:r>
              <a:rPr lang="en-US" sz="2200" b="1" dirty="0"/>
              <a:t>In our analysis based on the 2021 CPS, we found that a significant number of respondents who selected “no” for all 6 disability questions also reported “a disability or illness” as a reason for not working elsewhere in the survey. We included these individuals in our count of people with disabilities; otherwise, our numbers would have been even lower. </a:t>
            </a:r>
          </a:p>
          <a:p>
            <a:pPr marL="0" indent="0">
              <a:buFont typeface="Wingdings" panose="05000000000000000000" pitchFamily="2" charset="2"/>
              <a:buNone/>
            </a:pPr>
            <a:endParaRPr lang="en-US" sz="2200" dirty="0"/>
          </a:p>
          <a:p>
            <a:pPr marL="0" indent="0">
              <a:buFont typeface="Wingdings" panose="05000000000000000000" pitchFamily="2" charset="2"/>
              <a:buNone/>
            </a:pPr>
            <a:r>
              <a:rPr lang="en-US" sz="2200" dirty="0"/>
              <a:t>Clearly, many people do not see themselves in that 6-item scale. I know I don’t, </a:t>
            </a:r>
            <a:r>
              <a:rPr lang="en-US" sz="1200" dirty="0"/>
              <a:t>and so I would not be counted as disabled using the current measures.</a:t>
            </a:r>
            <a:r>
              <a:rPr lang="en-US" b="0" i="0" dirty="0">
                <a:solidFill>
                  <a:srgbClr val="000000"/>
                </a:solidFill>
                <a:effectLst/>
                <a:latin typeface="Aptos" panose="020B0004020202020204" pitchFamily="34" charset="0"/>
              </a:rPr>
              <a:t> </a:t>
            </a:r>
          </a:p>
          <a:p>
            <a:pPr marL="0" indent="0">
              <a:buFont typeface="Wingdings" panose="05000000000000000000" pitchFamily="2" charset="2"/>
              <a:buNone/>
            </a:pPr>
            <a:endParaRPr lang="en-US" b="0" i="0" dirty="0">
              <a:solidFill>
                <a:srgbClr val="262626"/>
              </a:solidFill>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We have also used the Urban Institute’s Well-Being and Basic Needs Survey (WBNS) to look at how well the ACS-6 works. In unpublished tabulations looking at Long COVID, we found that among adults under age 65 who self-identified as being severely affected by Long COVID (i</a:t>
            </a:r>
            <a:r>
              <a:rPr lang="en-US" b="1" dirty="0"/>
              <a:t>.e., their symptoms reduced their ability to carry out day-to-day activities “a lot”),</a:t>
            </a:r>
            <a:r>
              <a:rPr lang="en-US" dirty="0"/>
              <a:t>only 60% counted as disabled using the ACS-6 questions. Again, this finding is particularly important given that Long COVID is a new type of disability affecting millions of Americans. Policymakers need accurate information about how many people are newly-disabled to inform planning and policy.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i="0" dirty="0">
              <a:solidFill>
                <a:srgbClr val="262626"/>
              </a:solidFill>
              <a:effectLst/>
              <a:latin typeface="Segoe UI" panose="020B0502040204020203" pitchFamily="34" charset="0"/>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EC910B79-A433-044A-A8FC-6C2E1104D2AB}" type="slidenum">
              <a:rPr lang="en-US" smtClean="0"/>
              <a:t>3</a:t>
            </a:fld>
            <a:endParaRPr lang="en-US"/>
          </a:p>
        </p:txBody>
      </p:sp>
    </p:spTree>
    <p:extLst>
      <p:ext uri="{BB962C8B-B14F-4D97-AF65-F5344CB8AC3E}">
        <p14:creationId xmlns:p14="http://schemas.microsoft.com/office/powerpoint/2010/main" val="2357355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Census Bureau is proposing to address the problems by switching to the WG-SS questions, which also focus on activities of daily living and exclude many types of disability. Further, the proposal is to count only people who select “serious difficulty” on any of the 6 items as disabled. The Bureau’s own analysis shows that this will drastically reduce the numbers of people identified as disabled. This change will have serious consequences for policy and for promoting equity.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262626"/>
                </a:solidFill>
                <a:effectLst/>
                <a:latin typeface="Segoe UI" panose="020B0502040204020203" pitchFamily="34" charset="0"/>
              </a:rPr>
              <a:t>MK: Also worth noting (given changes Census has been considering) that the recommended restrictive definition based on WG-SS performed worse than the ACS-6, with a 43% false-negative rate. This is consistent with ACS content test results showing WG definition 1 identifies fewer people with disabilities than the original ACS-6 (which I see you mentioned below).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262626"/>
              </a:solidFill>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EC910B79-A433-044A-A8FC-6C2E1104D2AB}" type="slidenum">
              <a:rPr lang="en-US" smtClean="0"/>
              <a:t>4</a:t>
            </a:fld>
            <a:endParaRPr lang="en-US"/>
          </a:p>
        </p:txBody>
      </p:sp>
    </p:spTree>
    <p:extLst>
      <p:ext uri="{BB962C8B-B14F-4D97-AF65-F5344CB8AC3E}">
        <p14:creationId xmlns:p14="http://schemas.microsoft.com/office/powerpoint/2010/main" val="2285656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I think the first thing we learned is that it’s hard to find this information and it took a lot of digging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We know it could affect funding and planning in a number of ways. First, incomplete measures of disability mean biased estimates of key indicators like employment rates and the share of disabled people receiving federal benefits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We also know that federal agencies use census data to inform funding formulas for hundreds of programs but picking those apart to figure out which ones use the ACS disability questions would be a major undertaking. [[But Maybe one worth considering before the questions are changed?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We were able to find a few clear examples that use the ACS-6, including a Dept of Transportation program for seniors and people with disabilities, HUD’s formula funding for the CDBG and other programs, and the Low-Income Energy Assistance Program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We were also able to find examples of localities using the ACS-for planning efforts, including one from Davidson CO TN who used census and ACS data to determine that a considerable number of eligible homeowners were not applying for tax relief and tax freeze programs. They used that information to design their outreach efforts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Of real concern, emergency planning, preparedness and response programs across multiple federal, state, and local agencies rely on disability data from the ACS to ensure appropriate assistance for people with disabilities.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For example, the CDC uses disability data to estimate the size and nature of populations that may be affected and FEMA uses disability data as one of its indicators of community resilience for resource distribution and planning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When we did the research for our report, we were able to determine that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DOJ Civil Rights Division uses ACS disability data to enforce the ADA. They use it to evaluate the effect of new regulatory changes or discriminatory policies and practices. An even less complete estimate will mean less effective enforcement</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We also found that HUD uses </a:t>
            </a:r>
            <a:r>
              <a:rPr lang="en-US" sz="1800" dirty="0">
                <a:effectLst/>
                <a:latin typeface="Calibri" panose="020F0502020204030204" pitchFamily="34" charset="0"/>
                <a:ea typeface="Calibri" panose="020F0502020204030204" pitchFamily="34" charset="0"/>
                <a:cs typeface="Times New Roman" panose="02020603050405020304" pitchFamily="18" charset="0"/>
              </a:rPr>
              <a:t>ACS data to inform compliance reviews for public housing agencies to assess the need for accessible units in specific communities. Again, an even less complete estimate would mean agencies have inaccurate information to enforce compliance. </a:t>
            </a:r>
          </a:p>
          <a:p>
            <a:pPr marL="342900" marR="0" lvl="0" indent="-342900">
              <a:lnSpc>
                <a:spcPct val="107000"/>
              </a:lnSpc>
              <a:spcBef>
                <a:spcPts val="0"/>
              </a:spcBef>
              <a:spcAft>
                <a:spcPts val="8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262626"/>
              </a:solidFill>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EC910B79-A433-044A-A8FC-6C2E1104D2AB}" type="slidenum">
              <a:rPr lang="en-US" smtClean="0"/>
              <a:t>5</a:t>
            </a:fld>
            <a:endParaRPr lang="en-US"/>
          </a:p>
        </p:txBody>
      </p:sp>
    </p:spTree>
    <p:extLst>
      <p:ext uri="{BB962C8B-B14F-4D97-AF65-F5344CB8AC3E}">
        <p14:creationId xmlns:p14="http://schemas.microsoft.com/office/powerpoint/2010/main" val="71067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262626"/>
              </a:solidFill>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EC910B79-A433-044A-A8FC-6C2E1104D2AB}" type="slidenum">
              <a:rPr lang="en-US" smtClean="0"/>
              <a:t>6</a:t>
            </a:fld>
            <a:endParaRPr lang="en-US"/>
          </a:p>
        </p:txBody>
      </p:sp>
    </p:spTree>
    <p:extLst>
      <p:ext uri="{BB962C8B-B14F-4D97-AF65-F5344CB8AC3E}">
        <p14:creationId xmlns:p14="http://schemas.microsoft.com/office/powerpoint/2010/main" val="31534638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A">
    <p:spTree>
      <p:nvGrpSpPr>
        <p:cNvPr id="1" name=""/>
        <p:cNvGrpSpPr/>
        <p:nvPr/>
      </p:nvGrpSpPr>
      <p:grpSpPr>
        <a:xfrm>
          <a:off x="0" y="0"/>
          <a:ext cx="0" cy="0"/>
          <a:chOff x="0" y="0"/>
          <a:chExt cx="0" cy="0"/>
        </a:xfrm>
      </p:grpSpPr>
      <p:sp>
        <p:nvSpPr>
          <p:cNvPr id="2" name="Rectangle 1"/>
          <p:cNvSpPr/>
          <p:nvPr userDrawn="1"/>
        </p:nvSpPr>
        <p:spPr>
          <a:xfrm>
            <a:off x="1" y="6347637"/>
            <a:ext cx="3274828" cy="51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57200" y="457200"/>
            <a:ext cx="3721608" cy="1007936"/>
          </a:xfrm>
          <a:prstGeom prst="rect">
            <a:avLst/>
          </a:prstGeom>
        </p:spPr>
      </p:pic>
      <p:sp>
        <p:nvSpPr>
          <p:cNvPr id="4" name="TextBox 3"/>
          <p:cNvSpPr txBox="1"/>
          <p:nvPr userDrawn="1"/>
        </p:nvSpPr>
        <p:spPr>
          <a:xfrm>
            <a:off x="265815" y="-496181"/>
            <a:ext cx="1584917"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a:solidFill>
                  <a:schemeClr val="accent2"/>
                </a:solidFill>
              </a:rPr>
              <a:t>Master:</a:t>
            </a:r>
            <a:r>
              <a:rPr lang="en-US" sz="1200" b="1" baseline="0">
                <a:solidFill>
                  <a:schemeClr val="accent2"/>
                </a:solidFill>
              </a:rPr>
              <a:t> </a:t>
            </a:r>
            <a:r>
              <a:rPr lang="en-US" sz="1200" b="1">
                <a:solidFill>
                  <a:schemeClr val="accent2"/>
                </a:solidFill>
              </a:rPr>
              <a:t>Cover A</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Light">
    <p:bg>
      <p:bgPr>
        <a:solidFill>
          <a:schemeClr val="bg2">
            <a:lumMod val="95000"/>
          </a:scheme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a:p>
        </p:txBody>
      </p:sp>
      <p:sp>
        <p:nvSpPr>
          <p:cNvPr id="5" name="Title 4"/>
          <p:cNvSpPr>
            <a:spLocks noGrp="1"/>
          </p:cNvSpPr>
          <p:nvPr>
            <p:ph type="title"/>
          </p:nvPr>
        </p:nvSpPr>
        <p:spPr>
          <a:xfrm>
            <a:off x="457200" y="1981200"/>
            <a:ext cx="11277600" cy="2895600"/>
          </a:xfrm>
        </p:spPr>
        <p:txBody>
          <a:bodyPr anchor="ctr">
            <a:noAutofit/>
          </a:bodyPr>
          <a:lstStyle>
            <a:lvl1pPr algn="ctr">
              <a:defRPr sz="3600" baseline="0">
                <a:solidFill>
                  <a:schemeClr val="tx1"/>
                </a:solidFill>
                <a:latin typeface="+mj-lt"/>
              </a:defRPr>
            </a:lvl1pPr>
          </a:lstStyle>
          <a:p>
            <a:r>
              <a:rPr lang="en-US"/>
              <a:t>Click to edit Master title style</a:t>
            </a:r>
          </a:p>
        </p:txBody>
      </p:sp>
      <p:sp>
        <p:nvSpPr>
          <p:cNvPr id="6" name="TextBox 5"/>
          <p:cNvSpPr txBox="1"/>
          <p:nvPr userDrawn="1"/>
        </p:nvSpPr>
        <p:spPr>
          <a:xfrm>
            <a:off x="265815" y="-496181"/>
            <a:ext cx="1936955"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a:solidFill>
                  <a:schemeClr val="accent2"/>
                </a:solidFill>
              </a:rPr>
              <a:t>Master:</a:t>
            </a:r>
            <a:r>
              <a:rPr lang="en-US" sz="1200" b="1" baseline="0">
                <a:solidFill>
                  <a:schemeClr val="accent2"/>
                </a:solidFill>
              </a:rPr>
              <a:t> Divider Light</a:t>
            </a:r>
            <a:endParaRPr lang="en-US" sz="1200" b="1">
              <a:solidFill>
                <a:schemeClr val="accent2"/>
              </a:solidFill>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Light">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solidFill>
                  <a:schemeClr val="tx1"/>
                </a:solidFill>
              </a:defRPr>
            </a:lvl1pPr>
          </a:lstStyle>
          <a:p>
            <a:fld id="{B68F88C8-0A9A-DA43-95C8-7FE161A05352}" type="slidenum">
              <a:rPr lang="en-US" smtClean="0"/>
              <a:pPr/>
              <a:t>‹#›</a:t>
            </a:fld>
            <a:endParaRPr lang="en-US"/>
          </a:p>
        </p:txBody>
      </p:sp>
      <p:sp>
        <p:nvSpPr>
          <p:cNvPr id="10" name="Title 1"/>
          <p:cNvSpPr>
            <a:spLocks noGrp="1"/>
          </p:cNvSpPr>
          <p:nvPr>
            <p:ph type="title"/>
          </p:nvPr>
        </p:nvSpPr>
        <p:spPr>
          <a:xfrm>
            <a:off x="457200" y="533400"/>
            <a:ext cx="11277600" cy="1157288"/>
          </a:xfrm>
        </p:spPr>
        <p:txBody>
          <a:bodyPr anchor="t" anchorCtr="0">
            <a:noAutofit/>
          </a:bodyPr>
          <a:lstStyle/>
          <a:p>
            <a:r>
              <a:rPr lang="en-US"/>
              <a:t>Click to edit Master title style</a:t>
            </a:r>
          </a:p>
        </p:txBody>
      </p:sp>
      <p:sp>
        <p:nvSpPr>
          <p:cNvPr id="12" name="Content Placeholder 11"/>
          <p:cNvSpPr>
            <a:spLocks noGrp="1"/>
          </p:cNvSpPr>
          <p:nvPr>
            <p:ph sz="quarter" idx="13" hasCustomPrompt="1"/>
          </p:nvPr>
        </p:nvSpPr>
        <p:spPr>
          <a:xfrm>
            <a:off x="768096" y="1889125"/>
            <a:ext cx="10966704" cy="4035425"/>
          </a:xfrm>
        </p:spPr>
        <p:txBody>
          <a:bodyPr/>
          <a:lstStyle>
            <a:lvl1pPr marL="0" indent="0">
              <a:buNone/>
              <a:defRPr i="1" baseline="0">
                <a:solidFill>
                  <a:schemeClr val="accent2"/>
                </a:solidFill>
              </a:defRPr>
            </a:lvl1pPr>
          </a:lstStyle>
          <a:p>
            <a:pPr lvl="0"/>
            <a:r>
              <a:rPr lang="en-US"/>
              <a:t>Add Quote</a:t>
            </a:r>
          </a:p>
        </p:txBody>
      </p:sp>
      <p:sp>
        <p:nvSpPr>
          <p:cNvPr id="5" name="TextBox 4"/>
          <p:cNvSpPr txBox="1"/>
          <p:nvPr userDrawn="1"/>
        </p:nvSpPr>
        <p:spPr>
          <a:xfrm>
            <a:off x="265815" y="-496181"/>
            <a:ext cx="1860156"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a:solidFill>
                  <a:schemeClr val="accent2"/>
                </a:solidFill>
              </a:rPr>
              <a:t>Master:</a:t>
            </a:r>
            <a:r>
              <a:rPr lang="en-US" sz="1200" b="1" baseline="0">
                <a:solidFill>
                  <a:schemeClr val="accent2"/>
                </a:solidFill>
              </a:rPr>
              <a:t> Quote Light</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Quote Dark">
    <p:bg>
      <p:bgPr>
        <a:gradFill>
          <a:gsLst>
            <a:gs pos="0">
              <a:srgbClr val="474345"/>
            </a:gs>
            <a:gs pos="100000">
              <a:schemeClr val="tx1">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a:p>
        </p:txBody>
      </p:sp>
      <p:sp>
        <p:nvSpPr>
          <p:cNvPr id="6" name="Title 1"/>
          <p:cNvSpPr>
            <a:spLocks noGrp="1"/>
          </p:cNvSpPr>
          <p:nvPr>
            <p:ph type="title"/>
          </p:nvPr>
        </p:nvSpPr>
        <p:spPr>
          <a:xfrm>
            <a:off x="457200" y="533400"/>
            <a:ext cx="11277600" cy="1157288"/>
          </a:xfrm>
        </p:spPr>
        <p:txBody>
          <a:bodyPr anchor="t" anchorCtr="0">
            <a:noAutofit/>
          </a:bodyPr>
          <a:lstStyle>
            <a:lvl1pPr>
              <a:defRPr>
                <a:solidFill>
                  <a:schemeClr val="bg1"/>
                </a:solidFill>
              </a:defRPr>
            </a:lvl1pPr>
          </a:lstStyle>
          <a:p>
            <a:r>
              <a:rPr lang="en-US"/>
              <a:t>Click to edit Master title style</a:t>
            </a:r>
          </a:p>
        </p:txBody>
      </p:sp>
      <p:pic>
        <p:nvPicPr>
          <p:cNvPr id="7" name="Picture 6"/>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rcRect t="-24944"/>
          <a:stretch/>
        </p:blipFill>
        <p:spPr>
          <a:xfrm>
            <a:off x="320675" y="6521450"/>
            <a:ext cx="2391113" cy="102824"/>
          </a:xfrm>
          <a:prstGeom prst="rect">
            <a:avLst/>
          </a:prstGeom>
        </p:spPr>
      </p:pic>
      <p:sp>
        <p:nvSpPr>
          <p:cNvPr id="5" name="Content Placeholder 11"/>
          <p:cNvSpPr>
            <a:spLocks noGrp="1"/>
          </p:cNvSpPr>
          <p:nvPr>
            <p:ph sz="quarter" idx="13" hasCustomPrompt="1"/>
          </p:nvPr>
        </p:nvSpPr>
        <p:spPr>
          <a:xfrm>
            <a:off x="768096" y="1889125"/>
            <a:ext cx="10966704" cy="4035425"/>
          </a:xfrm>
        </p:spPr>
        <p:txBody>
          <a:bodyPr/>
          <a:lstStyle>
            <a:lvl1pPr marL="0" indent="0">
              <a:buNone/>
              <a:defRPr i="1" baseline="0">
                <a:solidFill>
                  <a:schemeClr val="accent2"/>
                </a:solidFill>
              </a:defRPr>
            </a:lvl1pPr>
          </a:lstStyle>
          <a:p>
            <a:pPr lvl="0"/>
            <a:r>
              <a:rPr lang="en-US"/>
              <a:t>Add Quote</a:t>
            </a:r>
          </a:p>
        </p:txBody>
      </p:sp>
      <p:sp>
        <p:nvSpPr>
          <p:cNvPr id="8" name="TextBox 7"/>
          <p:cNvSpPr txBox="1"/>
          <p:nvPr userDrawn="1"/>
        </p:nvSpPr>
        <p:spPr>
          <a:xfrm>
            <a:off x="265815" y="-496181"/>
            <a:ext cx="1820939"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a:solidFill>
                  <a:schemeClr val="accent2"/>
                </a:solidFill>
              </a:rPr>
              <a:t>Master:</a:t>
            </a:r>
            <a:r>
              <a:rPr lang="en-US" sz="1200" b="1" baseline="0">
                <a:solidFill>
                  <a:schemeClr val="accent2"/>
                </a:solidFill>
              </a:rPr>
              <a:t> Quote Dark</a:t>
            </a:r>
            <a:endParaRPr lang="en-US" sz="1200" b="1">
              <a:solidFill>
                <a:schemeClr val="accent2"/>
              </a:solidFill>
            </a:endParaRPr>
          </a:p>
        </p:txBody>
      </p:sp>
      <p:sp>
        <p:nvSpPr>
          <p:cNvPr id="9" name="Oval 8"/>
          <p:cNvSpPr/>
          <p:nvPr userDrawn="1"/>
        </p:nvSpPr>
        <p:spPr>
          <a:xfrm>
            <a:off x="-550072" y="117081"/>
            <a:ext cx="231648" cy="2316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0" name="Oval 9"/>
          <p:cNvSpPr/>
          <p:nvPr userDrawn="1"/>
        </p:nvSpPr>
        <p:spPr>
          <a:xfrm>
            <a:off x="-550072" y="452571"/>
            <a:ext cx="231648" cy="2316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Oval 10"/>
          <p:cNvSpPr/>
          <p:nvPr userDrawn="1"/>
        </p:nvSpPr>
        <p:spPr>
          <a:xfrm>
            <a:off x="-550072" y="788061"/>
            <a:ext cx="231648" cy="2316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Oval 11"/>
          <p:cNvSpPr/>
          <p:nvPr userDrawn="1"/>
        </p:nvSpPr>
        <p:spPr>
          <a:xfrm>
            <a:off x="-550072" y="1123551"/>
            <a:ext cx="231648" cy="2316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3" name="Oval 12"/>
          <p:cNvSpPr/>
          <p:nvPr userDrawn="1"/>
        </p:nvSpPr>
        <p:spPr>
          <a:xfrm>
            <a:off x="-550072" y="1459040"/>
            <a:ext cx="231648" cy="2316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4" name="TextBox 13"/>
          <p:cNvSpPr txBox="1"/>
          <p:nvPr userDrawn="1"/>
        </p:nvSpPr>
        <p:spPr>
          <a:xfrm>
            <a:off x="-888626" y="31354"/>
            <a:ext cx="338554" cy="1674497"/>
          </a:xfrm>
          <a:prstGeom prst="rect">
            <a:avLst/>
          </a:prstGeom>
          <a:noFill/>
        </p:spPr>
        <p:txBody>
          <a:bodyPr vert="vert270" wrap="none" rtlCol="0">
            <a:spAutoFit/>
          </a:bodyPr>
          <a:lstStyle/>
          <a:p>
            <a:r>
              <a:rPr lang="en-US" sz="1000" b="1" spc="0">
                <a:solidFill>
                  <a:schemeClr val="tx1">
                    <a:lumMod val="60000"/>
                    <a:lumOff val="40000"/>
                  </a:schemeClr>
                </a:solidFill>
              </a:rPr>
              <a:t>URBAN</a:t>
            </a:r>
            <a:r>
              <a:rPr lang="en-US" sz="1000" b="1" spc="0" baseline="0">
                <a:solidFill>
                  <a:schemeClr val="tx1">
                    <a:lumMod val="60000"/>
                    <a:lumOff val="40000"/>
                  </a:schemeClr>
                </a:solidFill>
              </a:rPr>
              <a:t> COLOR PALETTE</a:t>
            </a:r>
            <a:endParaRPr lang="en-US" sz="1000" b="1" spc="0">
              <a:solidFill>
                <a:schemeClr val="tx1">
                  <a:lumMod val="60000"/>
                  <a:lumOff val="40000"/>
                </a:schemeClr>
              </a:solidFill>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8F88C8-0A9A-DA43-95C8-7FE161A05352}" type="slidenum">
              <a:rPr lang="en-US" smtClean="0"/>
              <a:t>‹#›</a:t>
            </a:fld>
            <a:endParaRPr lang="en-US"/>
          </a:p>
        </p:txBody>
      </p:sp>
      <p:sp>
        <p:nvSpPr>
          <p:cNvPr id="3" name="TextBox 2"/>
          <p:cNvSpPr txBox="1"/>
          <p:nvPr userDrawn="1"/>
        </p:nvSpPr>
        <p:spPr>
          <a:xfrm>
            <a:off x="265815" y="-496181"/>
            <a:ext cx="1415941"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a:solidFill>
                  <a:schemeClr val="accent2"/>
                </a:solidFill>
              </a:rPr>
              <a:t>Master:</a:t>
            </a:r>
            <a:r>
              <a:rPr lang="en-US" sz="1200" b="1" baseline="0">
                <a:solidFill>
                  <a:schemeClr val="accent2"/>
                </a:solidFill>
              </a:rPr>
              <a:t> Blank</a:t>
            </a:r>
            <a:endParaRPr lang="en-US" sz="1200" b="1">
              <a:solidFill>
                <a:schemeClr val="accent2"/>
              </a:solidFill>
            </a:endParaRPr>
          </a:p>
        </p:txBody>
      </p:sp>
    </p:spTree>
    <p:extLst>
      <p:ext uri="{BB962C8B-B14F-4D97-AF65-F5344CB8AC3E}">
        <p14:creationId xmlns:p14="http://schemas.microsoft.com/office/powerpoint/2010/main" val="1152991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B with image">
    <p:spTree>
      <p:nvGrpSpPr>
        <p:cNvPr id="1" name=""/>
        <p:cNvGrpSpPr/>
        <p:nvPr/>
      </p:nvGrpSpPr>
      <p:grpSpPr>
        <a:xfrm>
          <a:off x="0" y="0"/>
          <a:ext cx="0" cy="0"/>
          <a:chOff x="0" y="0"/>
          <a:chExt cx="0" cy="0"/>
        </a:xfrm>
      </p:grpSpPr>
      <p:sp>
        <p:nvSpPr>
          <p:cNvPr id="2" name="Rectangle 1"/>
          <p:cNvSpPr/>
          <p:nvPr userDrawn="1"/>
        </p:nvSpPr>
        <p:spPr>
          <a:xfrm>
            <a:off x="1" y="6347637"/>
            <a:ext cx="3274828" cy="510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p:cNvSpPr>
            <a:spLocks noGrp="1"/>
          </p:cNvSpPr>
          <p:nvPr>
            <p:ph type="pic" sz="quarter" idx="10" hasCustomPrompt="1"/>
          </p:nvPr>
        </p:nvSpPr>
        <p:spPr>
          <a:xfrm>
            <a:off x="1" y="0"/>
            <a:ext cx="12192000" cy="3300984"/>
          </a:xfrm>
          <a:solidFill>
            <a:schemeClr val="bg2">
              <a:lumMod val="85000"/>
            </a:schemeClr>
          </a:solidFill>
        </p:spPr>
        <p:txBody>
          <a:bodyPr lIns="182880" rIns="182880" anchor="t"/>
          <a:lstStyle>
            <a:lvl1pPr marL="0" indent="0" algn="ctr">
              <a:spcAft>
                <a:spcPts val="0"/>
              </a:spcAft>
              <a:buNone/>
              <a:defRPr baseline="0">
                <a:solidFill>
                  <a:schemeClr val="bg1"/>
                </a:solidFill>
              </a:defRPr>
            </a:lvl1pPr>
          </a:lstStyle>
          <a:p>
            <a:br>
              <a:rPr lang="en-US"/>
            </a:br>
            <a:r>
              <a:rPr lang="en-US"/>
              <a:t>Drag picture to placeholder or click icon to add from a file.</a:t>
            </a:r>
            <a:br>
              <a:rPr lang="en-US"/>
            </a:br>
            <a:r>
              <a:rPr lang="en-US"/>
              <a:t>Photo will be cropped to 960x260 pixels.</a:t>
            </a:r>
          </a:p>
        </p:txBody>
      </p:sp>
      <p:pic>
        <p:nvPicPr>
          <p:cNvPr id="12" name="Picture 1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57200" y="5488944"/>
            <a:ext cx="3721608" cy="1007936"/>
          </a:xfrm>
          <a:prstGeom prst="rect">
            <a:avLst/>
          </a:prstGeom>
        </p:spPr>
      </p:pic>
      <p:sp>
        <p:nvSpPr>
          <p:cNvPr id="6" name="TextBox 5"/>
          <p:cNvSpPr txBox="1"/>
          <p:nvPr userDrawn="1"/>
        </p:nvSpPr>
        <p:spPr>
          <a:xfrm>
            <a:off x="265815" y="-496181"/>
            <a:ext cx="2432059" cy="483989"/>
          </a:xfrm>
          <a:prstGeom prst="round2SameRect">
            <a:avLst/>
          </a:prstGeom>
          <a:solidFill>
            <a:srgbClr val="F9FAF9"/>
          </a:solidFill>
          <a:ln w="6350">
            <a:solidFill>
              <a:schemeClr val="accent2"/>
            </a:solidFill>
            <a:prstDash val="solid"/>
          </a:ln>
        </p:spPr>
        <p:txBody>
          <a:bodyPr wrap="none" lIns="182880" tIns="91440" rIns="182880" bIns="182880" rtlCol="0">
            <a:spAutoFit/>
          </a:bodyPr>
          <a:lstStyle>
            <a:defPPr>
              <a:defRPr lang="en-US"/>
            </a:defPPr>
            <a:lvl1pPr>
              <a:defRPr sz="1200" b="1">
                <a:solidFill>
                  <a:schemeClr val="accent2"/>
                </a:solidFill>
              </a:defRPr>
            </a:lvl1pPr>
          </a:lstStyle>
          <a:p>
            <a:pPr lvl="0"/>
            <a:r>
              <a:rPr lang="en-US"/>
              <a:t>Master: Cover B with image</a:t>
            </a:r>
          </a:p>
        </p:txBody>
      </p:sp>
      <p:sp>
        <p:nvSpPr>
          <p:cNvPr id="7" name="Text Placeholder 4">
            <a:extLst>
              <a:ext uri="{FF2B5EF4-FFF2-40B4-BE49-F238E27FC236}">
                <a16:creationId xmlns:a16="http://schemas.microsoft.com/office/drawing/2014/main" id="{59602185-155F-114D-ABC9-23953F6B44C7}"/>
              </a:ext>
            </a:extLst>
          </p:cNvPr>
          <p:cNvSpPr>
            <a:spLocks noGrp="1"/>
          </p:cNvSpPr>
          <p:nvPr>
            <p:ph type="body" sz="quarter" idx="11" hasCustomPrompt="1"/>
          </p:nvPr>
        </p:nvSpPr>
        <p:spPr>
          <a:xfrm>
            <a:off x="6096000" y="5725684"/>
            <a:ext cx="5638800" cy="417677"/>
          </a:xfrm>
        </p:spPr>
        <p:txBody>
          <a:bodyPr anchor="b">
            <a:normAutofit/>
          </a:bodyPr>
          <a:lstStyle>
            <a:lvl1pPr marL="0" indent="0" algn="r">
              <a:buNone/>
              <a:defRPr sz="1200">
                <a:solidFill>
                  <a:schemeClr val="accent2">
                    <a:lumMod val="7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optional author</a:t>
            </a:r>
          </a:p>
        </p:txBody>
      </p:sp>
    </p:spTree>
  </p:cSld>
  <p:clrMapOvr>
    <a:masterClrMapping/>
  </p:clrMapOvr>
  <p:transition>
    <p:fade/>
  </p:transition>
  <p:extLst>
    <p:ext uri="{DCECCB84-F9BA-43D5-87BE-67443E8EF086}">
      <p15:sldGuideLst xmlns:p15="http://schemas.microsoft.com/office/powerpoint/2012/main">
        <p15:guide id="2" orient="horz" pos="2088" userDrawn="1">
          <p15:clr>
            <a:srgbClr val="FBAE40"/>
          </p15:clr>
        </p15:guide>
        <p15:guide id="3" orient="horz" pos="3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Autofit/>
          </a:bodyPr>
          <a:lstStyle/>
          <a:p>
            <a:r>
              <a:rPr lang="en-US"/>
              <a:t>Click to edit Master title style</a:t>
            </a:r>
          </a:p>
        </p:txBody>
      </p:sp>
      <p:sp>
        <p:nvSpPr>
          <p:cNvPr id="5" name="Slide Number Placeholder 4"/>
          <p:cNvSpPr>
            <a:spLocks noGrp="1"/>
          </p:cNvSpPr>
          <p:nvPr>
            <p:ph type="sldNum" sz="quarter" idx="12"/>
          </p:nvPr>
        </p:nvSpPr>
        <p:spPr/>
        <p:txBody>
          <a:bodyPr/>
          <a:lstStyle/>
          <a:p>
            <a:fld id="{B68F88C8-0A9A-DA43-95C8-7FE161A05352}" type="slidenum">
              <a:rPr lang="en-US" smtClean="0"/>
              <a:t>‹#›</a:t>
            </a:fld>
            <a:endParaRPr lang="en-US"/>
          </a:p>
        </p:txBody>
      </p:sp>
      <p:sp>
        <p:nvSpPr>
          <p:cNvPr id="6" name="TextBox 5"/>
          <p:cNvSpPr txBox="1"/>
          <p:nvPr userDrawn="1"/>
        </p:nvSpPr>
        <p:spPr>
          <a:xfrm>
            <a:off x="265815" y="-496181"/>
            <a:ext cx="1690677"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a:solidFill>
                  <a:schemeClr val="accent2"/>
                </a:solidFill>
              </a:rPr>
              <a:t>Master:</a:t>
            </a:r>
            <a:r>
              <a:rPr lang="en-US" sz="1200" b="1" baseline="0">
                <a:solidFill>
                  <a:schemeClr val="accent2"/>
                </a:solidFill>
              </a:rPr>
              <a:t> Title Only</a:t>
            </a:r>
            <a:endParaRPr lang="en-US" sz="1200" b="1">
              <a:solidFill>
                <a:schemeClr val="accent2"/>
              </a:solidFill>
            </a:endParaRPr>
          </a:p>
        </p:txBody>
      </p:sp>
      <p:sp>
        <p:nvSpPr>
          <p:cNvPr id="7" name="Text Placeholder 2">
            <a:extLst>
              <a:ext uri="{FF2B5EF4-FFF2-40B4-BE49-F238E27FC236}">
                <a16:creationId xmlns:a16="http://schemas.microsoft.com/office/drawing/2014/main" id="{273CC05F-D06D-3140-B072-F1CAE0BC36A3}"/>
              </a:ext>
            </a:extLst>
          </p:cNvPr>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a:t>CLICK TO ADD optional SECTION HEADER</a:t>
            </a:r>
          </a:p>
        </p:txBody>
      </p:sp>
    </p:spTree>
    <p:extLst>
      <p:ext uri="{BB962C8B-B14F-4D97-AF65-F5344CB8AC3E}">
        <p14:creationId xmlns:p14="http://schemas.microsoft.com/office/powerpoint/2010/main" val="36875405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a:p>
        </p:txBody>
      </p:sp>
      <p:sp>
        <p:nvSpPr>
          <p:cNvPr id="7" name="Title 6"/>
          <p:cNvSpPr>
            <a:spLocks noGrp="1"/>
          </p:cNvSpPr>
          <p:nvPr>
            <p:ph type="title"/>
          </p:nvPr>
        </p:nvSpPr>
        <p:spPr/>
        <p:txBody>
          <a:bodyPr lIns="0" rIns="0" anchor="t" anchorCtr="0">
            <a:noAutofit/>
          </a:bodyPr>
          <a:lstStyle>
            <a:lvl1pPr>
              <a:defRPr b="1" baseline="0">
                <a:latin typeface="+mj-lt"/>
              </a:defRPr>
            </a:lvl1pPr>
          </a:lstStyle>
          <a:p>
            <a:r>
              <a:rPr lang="en-US"/>
              <a:t>Click to edit Master title style</a:t>
            </a:r>
          </a:p>
        </p:txBody>
      </p:sp>
      <p:sp>
        <p:nvSpPr>
          <p:cNvPr id="12" name="Text Placeholder 11"/>
          <p:cNvSpPr>
            <a:spLocks noGrp="1"/>
          </p:cNvSpPr>
          <p:nvPr>
            <p:ph type="body" sz="quarter" idx="10"/>
          </p:nvPr>
        </p:nvSpPr>
        <p:spPr>
          <a:xfrm>
            <a:off x="457200" y="1690688"/>
            <a:ext cx="10214658" cy="4367212"/>
          </a:xfrm>
        </p:spPr>
        <p:txBody>
          <a:bodyPr tIns="0" bIns="91440">
            <a:noAutofit/>
          </a:bodyPr>
          <a:lstStyle>
            <a:lvl1pPr>
              <a:lnSpc>
                <a:spcPct val="108000"/>
              </a:lnSpc>
              <a:spcBef>
                <a:spcPts val="0"/>
              </a:spcBef>
              <a:spcAft>
                <a:spcPts val="1600"/>
              </a:spcAft>
              <a:defRPr baseline="0">
                <a:latin typeface="+mn-lt"/>
              </a:defRPr>
            </a:lvl1pPr>
            <a:lvl2pPr>
              <a:lnSpc>
                <a:spcPct val="108000"/>
              </a:lnSpc>
              <a:spcBef>
                <a:spcPts val="0"/>
              </a:spcBef>
              <a:spcAft>
                <a:spcPts val="1600"/>
              </a:spcAft>
              <a:defRPr>
                <a:latin typeface="+mn-lt"/>
              </a:defRPr>
            </a:lvl2pPr>
            <a:lvl3pPr>
              <a:lnSpc>
                <a:spcPct val="108000"/>
              </a:lnSpc>
              <a:spcBef>
                <a:spcPts val="0"/>
              </a:spcBef>
              <a:spcAft>
                <a:spcPts val="1600"/>
              </a:spcAft>
              <a:defRPr>
                <a:latin typeface="+mn-lt"/>
              </a:defRPr>
            </a:lvl3pPr>
            <a:lvl4pPr>
              <a:lnSpc>
                <a:spcPct val="108000"/>
              </a:lnSpc>
              <a:spcBef>
                <a:spcPts val="0"/>
              </a:spcBef>
              <a:spcAft>
                <a:spcPts val="1600"/>
              </a:spcAft>
              <a:defRPr>
                <a:latin typeface="+mn-lt"/>
              </a:defRPr>
            </a:lvl4pPr>
            <a:lvl5pPr>
              <a:lnSpc>
                <a:spcPct val="108000"/>
              </a:lnSpc>
              <a:spcBef>
                <a:spcPts val="0"/>
              </a:spcBef>
              <a:spcAft>
                <a:spcPts val="1600"/>
              </a:spcAft>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Box 5"/>
          <p:cNvSpPr txBox="1"/>
          <p:nvPr userDrawn="1"/>
        </p:nvSpPr>
        <p:spPr>
          <a:xfrm>
            <a:off x="265815" y="-496181"/>
            <a:ext cx="1999504"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a:solidFill>
                  <a:schemeClr val="accent2"/>
                </a:solidFill>
              </a:rPr>
              <a:t>Master:</a:t>
            </a:r>
            <a:r>
              <a:rPr lang="en-US" sz="1200" b="1" baseline="0">
                <a:solidFill>
                  <a:schemeClr val="accent2"/>
                </a:solidFill>
              </a:rPr>
              <a:t> Title + Bullets</a:t>
            </a:r>
            <a:endParaRPr lang="en-US" sz="1200" b="1">
              <a:solidFill>
                <a:schemeClr val="accent2"/>
              </a:solidFill>
            </a:endParaRPr>
          </a:p>
        </p:txBody>
      </p:sp>
      <p:sp>
        <p:nvSpPr>
          <p:cNvPr id="8" name="Text Placeholder 2"/>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a:t>CLICK TO ADD optional SECTION HEADER</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Large">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a:p>
        </p:txBody>
      </p:sp>
      <p:sp>
        <p:nvSpPr>
          <p:cNvPr id="9" name="Rectangle 8"/>
          <p:cNvSpPr/>
          <p:nvPr userDrawn="1"/>
        </p:nvSpPr>
        <p:spPr>
          <a:xfrm>
            <a:off x="5265861" y="812181"/>
            <a:ext cx="5908591" cy="4987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lIns="0" rIns="0" anchor="t" anchorCtr="0">
            <a:noAutofit/>
          </a:bodyPr>
          <a:lstStyle>
            <a:lvl1pPr>
              <a:defRPr sz="3400" baseline="0">
                <a:latin typeface="+mj-lt"/>
              </a:defRPr>
            </a:lvl1pPr>
          </a:lstStyle>
          <a:p>
            <a:r>
              <a:rPr lang="en-US"/>
              <a:t>Click to edit Master title style</a:t>
            </a:r>
          </a:p>
        </p:txBody>
      </p:sp>
      <p:sp>
        <p:nvSpPr>
          <p:cNvPr id="12" name="Text Placeholder 11"/>
          <p:cNvSpPr>
            <a:spLocks noGrp="1"/>
          </p:cNvSpPr>
          <p:nvPr>
            <p:ph type="body" sz="quarter" idx="10"/>
          </p:nvPr>
        </p:nvSpPr>
        <p:spPr>
          <a:xfrm>
            <a:off x="457200" y="1690688"/>
            <a:ext cx="10214658" cy="4367212"/>
          </a:xfrm>
        </p:spPr>
        <p:txBody>
          <a:bodyPr tIns="0" bIns="91440">
            <a:noAutofit/>
          </a:bodyPr>
          <a:lstStyle>
            <a:lvl1pPr marL="457200" indent="-457200">
              <a:lnSpc>
                <a:spcPct val="108000"/>
              </a:lnSpc>
              <a:spcAft>
                <a:spcPts val="1200"/>
              </a:spcAft>
              <a:defRPr sz="3200" baseline="0">
                <a:latin typeface="+mn-lt"/>
              </a:defRPr>
            </a:lvl1pPr>
            <a:lvl2pPr marL="914400" indent="-457200">
              <a:lnSpc>
                <a:spcPct val="108000"/>
              </a:lnSpc>
              <a:spcAft>
                <a:spcPts val="1200"/>
              </a:spcAft>
              <a:defRPr sz="2800" baseline="0">
                <a:latin typeface="+mn-lt"/>
              </a:defRPr>
            </a:lvl2pPr>
            <a:lvl3pPr marL="1371600" indent="-457200">
              <a:lnSpc>
                <a:spcPct val="108000"/>
              </a:lnSpc>
              <a:spcAft>
                <a:spcPts val="1200"/>
              </a:spcAft>
              <a:defRPr sz="2800" baseline="0">
                <a:latin typeface="+mn-lt"/>
              </a:defRPr>
            </a:lvl3pPr>
            <a:lvl4pPr marL="1828800" indent="-457200">
              <a:lnSpc>
                <a:spcPct val="108000"/>
              </a:lnSpc>
              <a:spcAft>
                <a:spcPts val="1200"/>
              </a:spcAft>
              <a:defRPr sz="2800" baseline="0">
                <a:latin typeface="+mn-lt"/>
              </a:defRPr>
            </a:lvl4pPr>
            <a:lvl5pPr marL="2286000" indent="-457200">
              <a:lnSpc>
                <a:spcPct val="108000"/>
              </a:lnSpc>
              <a:spcAft>
                <a:spcPts val="1200"/>
              </a:spcAft>
              <a:defRPr sz="2800" baseline="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Box 5"/>
          <p:cNvSpPr txBox="1"/>
          <p:nvPr userDrawn="1"/>
        </p:nvSpPr>
        <p:spPr>
          <a:xfrm>
            <a:off x="265815" y="-496181"/>
            <a:ext cx="2470098"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a:solidFill>
                  <a:schemeClr val="accent2"/>
                </a:solidFill>
              </a:rPr>
              <a:t>Master:</a:t>
            </a:r>
            <a:r>
              <a:rPr lang="en-US" sz="1200" b="1" baseline="0">
                <a:solidFill>
                  <a:schemeClr val="accent2"/>
                </a:solidFill>
              </a:rPr>
              <a:t> Title + Large Bullets</a:t>
            </a:r>
            <a:endParaRPr lang="en-US" sz="1200" b="1">
              <a:solidFill>
                <a:schemeClr val="accent2"/>
              </a:solidFill>
            </a:endParaRPr>
          </a:p>
        </p:txBody>
      </p:sp>
      <p:sp>
        <p:nvSpPr>
          <p:cNvPr id="10" name="Text Placeholder 2">
            <a:extLst>
              <a:ext uri="{FF2B5EF4-FFF2-40B4-BE49-F238E27FC236}">
                <a16:creationId xmlns:a16="http://schemas.microsoft.com/office/drawing/2014/main" id="{49344CE9-DF0E-244E-9177-5BB7481879A3}"/>
              </a:ext>
            </a:extLst>
          </p:cNvPr>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a:t>CLICK TO ADD optional SECTION HEADER</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igure with annotation">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a:p>
        </p:txBody>
      </p:sp>
      <p:sp>
        <p:nvSpPr>
          <p:cNvPr id="9" name="Rectangle 8"/>
          <p:cNvSpPr/>
          <p:nvPr userDrawn="1"/>
        </p:nvSpPr>
        <p:spPr>
          <a:xfrm>
            <a:off x="5257800" y="533400"/>
            <a:ext cx="6477000" cy="552450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3829050" cy="5524500"/>
          </a:xfrm>
        </p:spPr>
        <p:txBody>
          <a:bodyPr anchor="ctr">
            <a:normAutofit/>
          </a:bodyPr>
          <a:lstStyle>
            <a:lvl1pPr>
              <a:lnSpc>
                <a:spcPct val="100000"/>
              </a:lnSpc>
              <a:spcAft>
                <a:spcPts val="1200"/>
              </a:spcAft>
              <a:defRPr sz="2200" b="1" i="0" baseline="0">
                <a:latin typeface="+mj-lt"/>
              </a:defRPr>
            </a:lvl1pPr>
          </a:lstStyle>
          <a:p>
            <a:r>
              <a:rPr lang="en-US"/>
              <a:t>Click to edit Master title style</a:t>
            </a:r>
          </a:p>
        </p:txBody>
      </p:sp>
      <p:sp>
        <p:nvSpPr>
          <p:cNvPr id="10" name="TextBox 9"/>
          <p:cNvSpPr txBox="1"/>
          <p:nvPr userDrawn="1"/>
        </p:nvSpPr>
        <p:spPr>
          <a:xfrm>
            <a:off x="265815" y="-496181"/>
            <a:ext cx="2638812"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a:solidFill>
                  <a:schemeClr val="accent2"/>
                </a:solidFill>
              </a:rPr>
              <a:t>Master:</a:t>
            </a:r>
            <a:r>
              <a:rPr lang="en-US" sz="1200" b="1" baseline="0">
                <a:solidFill>
                  <a:schemeClr val="accent2"/>
                </a:solidFill>
              </a:rPr>
              <a:t> Figure with annotation</a:t>
            </a:r>
            <a:endParaRPr lang="en-US" sz="1200" b="1">
              <a:solidFill>
                <a:schemeClr val="accent2"/>
              </a:solidFill>
            </a:endParaRPr>
          </a:p>
        </p:txBody>
      </p:sp>
      <p:sp>
        <p:nvSpPr>
          <p:cNvPr id="3" name="Content Placeholder 2"/>
          <p:cNvSpPr>
            <a:spLocks noGrp="1"/>
          </p:cNvSpPr>
          <p:nvPr>
            <p:ph sz="quarter" idx="10"/>
          </p:nvPr>
        </p:nvSpPr>
        <p:spPr>
          <a:xfrm>
            <a:off x="5257800" y="533400"/>
            <a:ext cx="6477000" cy="5524500"/>
          </a:xfrm>
          <a:noFill/>
        </p:spPr>
        <p:txBody>
          <a:bodyPr vert="horz" lIns="0" tIns="45720" rIns="0" bIns="45720" rtlCol="0">
            <a:normAutofit/>
          </a:bodyPr>
          <a:lstStyle>
            <a:lvl1pPr marL="228600" indent="-228600">
              <a:buNone/>
              <a:defRPr lang="en-US" smtClean="0">
                <a:solidFill>
                  <a:schemeClr val="bg2">
                    <a:lumMod val="75000"/>
                  </a:schemeClr>
                </a:solidFill>
              </a:defRPr>
            </a:lvl1pPr>
            <a:lvl2pPr>
              <a:defRPr lang="en-US" smtClean="0"/>
            </a:lvl2pPr>
            <a:lvl3pPr>
              <a:defRPr lang="en-US" smtClean="0"/>
            </a:lvl3pPr>
            <a:lvl4pPr>
              <a:defRPr lang="en-US" smtClean="0"/>
            </a:lvl4pPr>
            <a:lvl5pPr>
              <a:defRPr lang="en-US"/>
            </a:lvl5pPr>
          </a:lstStyle>
          <a:p>
            <a:pPr marL="0" lvl="0" indent="0" algn="ctr"/>
            <a:r>
              <a:rPr lang="en-US"/>
              <a:t>Click to edit Master text styles</a:t>
            </a:r>
          </a:p>
          <a:p>
            <a:pPr marL="0" lvl="1" indent="0" algn="ctr"/>
            <a:r>
              <a:rPr lang="en-US"/>
              <a:t>Second level</a:t>
            </a:r>
          </a:p>
        </p:txBody>
      </p:sp>
      <p:sp>
        <p:nvSpPr>
          <p:cNvPr id="8" name="Text Placeholder 2">
            <a:extLst>
              <a:ext uri="{FF2B5EF4-FFF2-40B4-BE49-F238E27FC236}">
                <a16:creationId xmlns:a16="http://schemas.microsoft.com/office/drawing/2014/main" id="{65C98F9E-B192-D84C-A126-928C54F5048C}"/>
              </a:ext>
            </a:extLst>
          </p:cNvPr>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a:t>CLICK TO ADD optional SECTION HEADER</a:t>
            </a:r>
          </a:p>
        </p:txBody>
      </p:sp>
    </p:spTree>
  </p:cSld>
  <p:clrMapOvr>
    <a:masterClrMapping/>
  </p:clrMapOvr>
  <p:transition>
    <p:fade/>
  </p:transition>
  <p:extLst>
    <p:ext uri="{DCECCB84-F9BA-43D5-87BE-67443E8EF086}">
      <p15:sldGuideLst xmlns:p15="http://schemas.microsoft.com/office/powerpoint/2012/main">
        <p15:guide id="1" pos="331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gure with bullets">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a:p>
        </p:txBody>
      </p:sp>
      <p:sp>
        <p:nvSpPr>
          <p:cNvPr id="6" name="Title 5"/>
          <p:cNvSpPr>
            <a:spLocks noGrp="1"/>
          </p:cNvSpPr>
          <p:nvPr>
            <p:ph type="title"/>
          </p:nvPr>
        </p:nvSpPr>
        <p:spPr>
          <a:xfrm>
            <a:off x="457200" y="533400"/>
            <a:ext cx="3657600" cy="1711036"/>
          </a:xfrm>
        </p:spPr>
        <p:txBody>
          <a:bodyPr anchor="b">
            <a:noAutofit/>
          </a:bodyPr>
          <a:lstStyle>
            <a:lvl1pPr>
              <a:lnSpc>
                <a:spcPct val="100000"/>
              </a:lnSpc>
              <a:spcAft>
                <a:spcPts val="1200"/>
              </a:spcAft>
              <a:defRPr sz="2200" b="1" i="0" baseline="0">
                <a:latin typeface="+mj-lt"/>
              </a:defRPr>
            </a:lvl1pPr>
          </a:lstStyle>
          <a:p>
            <a:r>
              <a:rPr lang="en-US"/>
              <a:t>Click to edit Master title style</a:t>
            </a:r>
          </a:p>
        </p:txBody>
      </p:sp>
      <p:sp>
        <p:nvSpPr>
          <p:cNvPr id="3" name="Text Placeholder 2"/>
          <p:cNvSpPr>
            <a:spLocks noGrp="1"/>
          </p:cNvSpPr>
          <p:nvPr>
            <p:ph type="body" sz="quarter" idx="11"/>
          </p:nvPr>
        </p:nvSpPr>
        <p:spPr>
          <a:xfrm>
            <a:off x="457200" y="2481263"/>
            <a:ext cx="3657600" cy="3254375"/>
          </a:xfrm>
        </p:spPr>
        <p:txBody>
          <a:bodyPr>
            <a:noAutofit/>
          </a:bodyPr>
          <a:lstStyle>
            <a:lvl1pPr>
              <a:defRPr sz="2200" baseline="0">
                <a:solidFill>
                  <a:schemeClr val="tx1"/>
                </a:solidFill>
              </a:defRPr>
            </a:lvl1pPr>
            <a:lvl2pPr>
              <a:defRPr sz="2200" baseline="0">
                <a:solidFill>
                  <a:schemeClr val="tx1"/>
                </a:solidFill>
              </a:defRPr>
            </a:lvl2pPr>
            <a:lvl3pPr>
              <a:defRPr sz="2200" baseline="0">
                <a:solidFill>
                  <a:schemeClr val="tx1"/>
                </a:solidFill>
              </a:defRPr>
            </a:lvl3pPr>
            <a:lvl4pPr>
              <a:defRPr sz="2200" baseline="0">
                <a:solidFill>
                  <a:schemeClr val="tx1"/>
                </a:solidFill>
              </a:defRPr>
            </a:lvl4pPr>
            <a:lvl5pPr>
              <a:defRPr sz="2200"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Box 9"/>
          <p:cNvSpPr txBox="1"/>
          <p:nvPr userDrawn="1"/>
        </p:nvSpPr>
        <p:spPr>
          <a:xfrm>
            <a:off x="265815" y="-496181"/>
            <a:ext cx="3318584"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a:solidFill>
                  <a:schemeClr val="accent2"/>
                </a:solidFill>
              </a:rPr>
              <a:t>Master:</a:t>
            </a:r>
            <a:r>
              <a:rPr lang="en-US" sz="1200" b="1" baseline="0">
                <a:solidFill>
                  <a:schemeClr val="accent2"/>
                </a:solidFill>
              </a:rPr>
              <a:t> Figure with annotation + bullets</a:t>
            </a:r>
            <a:endParaRPr lang="en-US" sz="1200" b="1">
              <a:solidFill>
                <a:schemeClr val="accent2"/>
              </a:solidFill>
            </a:endParaRPr>
          </a:p>
        </p:txBody>
      </p:sp>
      <p:sp>
        <p:nvSpPr>
          <p:cNvPr id="11" name="Content Placeholder 2"/>
          <p:cNvSpPr>
            <a:spLocks noGrp="1"/>
          </p:cNvSpPr>
          <p:nvPr>
            <p:ph sz="quarter" idx="10"/>
          </p:nvPr>
        </p:nvSpPr>
        <p:spPr>
          <a:xfrm>
            <a:off x="5257800" y="533400"/>
            <a:ext cx="6477000" cy="5524500"/>
          </a:xfrm>
          <a:noFill/>
        </p:spPr>
        <p:txBody>
          <a:bodyPr vert="horz" lIns="0" tIns="45720" rIns="0" bIns="45720" rtlCol="0">
            <a:normAutofit/>
          </a:bodyPr>
          <a:lstStyle>
            <a:lvl1pPr marL="228600" indent="-228600">
              <a:buNone/>
              <a:defRPr lang="en-US" smtClean="0">
                <a:solidFill>
                  <a:schemeClr val="accent2">
                    <a:lumMod val="60000"/>
                    <a:lumOff val="40000"/>
                  </a:schemeClr>
                </a:solidFill>
              </a:defRPr>
            </a:lvl1pPr>
            <a:lvl2pPr>
              <a:defRPr lang="en-US" smtClean="0"/>
            </a:lvl2pPr>
            <a:lvl3pPr>
              <a:defRPr lang="en-US" smtClean="0"/>
            </a:lvl3pPr>
            <a:lvl4pPr>
              <a:defRPr lang="en-US" smtClean="0"/>
            </a:lvl4pPr>
            <a:lvl5pPr>
              <a:defRPr lang="en-US"/>
            </a:lvl5pPr>
          </a:lstStyle>
          <a:p>
            <a:pPr marL="0" lvl="0" indent="0" algn="ctr"/>
            <a:r>
              <a:rPr lang="en-US"/>
              <a:t>Click to edit Master text styles</a:t>
            </a:r>
          </a:p>
          <a:p>
            <a:pPr marL="0" lvl="1" indent="0" algn="ctr"/>
            <a:r>
              <a:rPr lang="en-US"/>
              <a:t>Second level</a:t>
            </a:r>
          </a:p>
        </p:txBody>
      </p:sp>
      <p:sp>
        <p:nvSpPr>
          <p:cNvPr id="8" name="Text Placeholder 2">
            <a:extLst>
              <a:ext uri="{FF2B5EF4-FFF2-40B4-BE49-F238E27FC236}">
                <a16:creationId xmlns:a16="http://schemas.microsoft.com/office/drawing/2014/main" id="{D7D7F6C5-3DA8-6043-843B-8F5B92A0628A}"/>
              </a:ext>
            </a:extLst>
          </p:cNvPr>
          <p:cNvSpPr>
            <a:spLocks noGrp="1"/>
          </p:cNvSpPr>
          <p:nvPr>
            <p:ph type="body" sz="quarter" idx="12"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a:t>CLICK TO ADD optional SECTION HEADER</a:t>
            </a:r>
          </a:p>
        </p:txBody>
      </p:sp>
    </p:spTree>
  </p:cSld>
  <p:clrMapOvr>
    <a:masterClrMapping/>
  </p:clrMapOvr>
  <p:transition>
    <p:fade/>
  </p:transition>
  <p:extLst>
    <p:ext uri="{DCECCB84-F9BA-43D5-87BE-67443E8EF086}">
      <p15:sldGuideLst xmlns:p15="http://schemas.microsoft.com/office/powerpoint/2012/main">
        <p15:guide id="1" pos="331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Blue">
    <p:bg>
      <p:bgPr>
        <a:gradFill>
          <a:gsLst>
            <a:gs pos="0">
              <a:schemeClr val="accent1"/>
            </a:gs>
            <a:gs pos="97000">
              <a:schemeClr val="tx2"/>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a:p>
        </p:txBody>
      </p:sp>
      <p:sp>
        <p:nvSpPr>
          <p:cNvPr id="5" name="Title 4"/>
          <p:cNvSpPr>
            <a:spLocks noGrp="1"/>
          </p:cNvSpPr>
          <p:nvPr>
            <p:ph type="title" hasCustomPrompt="1"/>
          </p:nvPr>
        </p:nvSpPr>
        <p:spPr>
          <a:xfrm>
            <a:off x="457200" y="1981200"/>
            <a:ext cx="11277600" cy="2895600"/>
          </a:xfrm>
        </p:spPr>
        <p:txBody>
          <a:bodyPr anchor="ctr">
            <a:noAutofit/>
          </a:bodyPr>
          <a:lstStyle>
            <a:lvl1pPr algn="ctr">
              <a:defRPr sz="3600" baseline="0">
                <a:solidFill>
                  <a:schemeClr val="bg1"/>
                </a:solidFill>
                <a:latin typeface="+mj-lt"/>
              </a:defRPr>
            </a:lvl1pPr>
          </a:lstStyle>
          <a:p>
            <a:r>
              <a:rPr lang="en-US"/>
              <a:t>Click to add a divider title</a:t>
            </a:r>
          </a:p>
        </p:txBody>
      </p:sp>
      <p:pic>
        <p:nvPicPr>
          <p:cNvPr id="6" name="Picture 5"/>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rcRect t="-24944"/>
          <a:stretch/>
        </p:blipFill>
        <p:spPr>
          <a:xfrm>
            <a:off x="320675" y="6521450"/>
            <a:ext cx="2391113" cy="102824"/>
          </a:xfrm>
          <a:prstGeom prst="rect">
            <a:avLst/>
          </a:prstGeom>
        </p:spPr>
      </p:pic>
      <p:sp>
        <p:nvSpPr>
          <p:cNvPr id="7" name="TextBox 6"/>
          <p:cNvSpPr txBox="1"/>
          <p:nvPr userDrawn="1"/>
        </p:nvSpPr>
        <p:spPr>
          <a:xfrm>
            <a:off x="265815" y="-496181"/>
            <a:ext cx="1891202"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a:solidFill>
                  <a:schemeClr val="accent2"/>
                </a:solidFill>
              </a:rPr>
              <a:t>Master:</a:t>
            </a:r>
            <a:r>
              <a:rPr lang="en-US" sz="1200" b="1" baseline="0">
                <a:solidFill>
                  <a:schemeClr val="accent2"/>
                </a:solidFill>
              </a:rPr>
              <a:t> Divider Blue</a:t>
            </a:r>
            <a:endParaRPr lang="en-US" sz="1200" b="1">
              <a:solidFill>
                <a:schemeClr val="accent2"/>
              </a:solidFill>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Dark">
    <p:bg>
      <p:bgPr>
        <a:gradFill>
          <a:gsLst>
            <a:gs pos="0">
              <a:srgbClr val="474345"/>
            </a:gs>
            <a:gs pos="100000">
              <a:schemeClr val="tx1">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a:p>
        </p:txBody>
      </p:sp>
      <p:sp>
        <p:nvSpPr>
          <p:cNvPr id="5" name="Title 4"/>
          <p:cNvSpPr>
            <a:spLocks noGrp="1"/>
          </p:cNvSpPr>
          <p:nvPr>
            <p:ph type="title"/>
          </p:nvPr>
        </p:nvSpPr>
        <p:spPr>
          <a:xfrm>
            <a:off x="457200" y="1981200"/>
            <a:ext cx="11277600" cy="2895600"/>
          </a:xfrm>
        </p:spPr>
        <p:txBody>
          <a:bodyPr anchor="ctr">
            <a:noAutofit/>
          </a:bodyPr>
          <a:lstStyle>
            <a:lvl1pPr algn="ctr">
              <a:defRPr sz="3600" baseline="0">
                <a:solidFill>
                  <a:schemeClr val="bg1"/>
                </a:solidFill>
                <a:latin typeface="+mj-lt"/>
              </a:defRPr>
            </a:lvl1pPr>
          </a:lstStyle>
          <a:p>
            <a:r>
              <a:rPr lang="en-US"/>
              <a:t>Click to edit Master title style</a:t>
            </a:r>
          </a:p>
        </p:txBody>
      </p:sp>
      <p:pic>
        <p:nvPicPr>
          <p:cNvPr id="6" name="Picture 5"/>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rcRect t="-24944"/>
          <a:stretch/>
        </p:blipFill>
        <p:spPr>
          <a:xfrm>
            <a:off x="320675" y="6521450"/>
            <a:ext cx="2391113" cy="102824"/>
          </a:xfrm>
          <a:prstGeom prst="rect">
            <a:avLst/>
          </a:prstGeom>
        </p:spPr>
      </p:pic>
      <p:sp>
        <p:nvSpPr>
          <p:cNvPr id="7" name="TextBox 6"/>
          <p:cNvSpPr txBox="1"/>
          <p:nvPr userDrawn="1"/>
        </p:nvSpPr>
        <p:spPr>
          <a:xfrm>
            <a:off x="265815" y="-496181"/>
            <a:ext cx="1897738"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a:solidFill>
                  <a:schemeClr val="accent2"/>
                </a:solidFill>
              </a:rPr>
              <a:t>Master:</a:t>
            </a:r>
            <a:r>
              <a:rPr lang="en-US" sz="1200" b="1" baseline="0">
                <a:solidFill>
                  <a:schemeClr val="accent2"/>
                </a:solidFill>
              </a:rPr>
              <a:t> Divider Dark</a:t>
            </a:r>
            <a:endParaRPr lang="en-US" sz="1200" b="1">
              <a:solidFill>
                <a:schemeClr val="accent2"/>
              </a:solidFill>
            </a:endParaRPr>
          </a:p>
        </p:txBody>
      </p:sp>
      <p:sp>
        <p:nvSpPr>
          <p:cNvPr id="8" name="Oval 7"/>
          <p:cNvSpPr/>
          <p:nvPr userDrawn="1"/>
        </p:nvSpPr>
        <p:spPr>
          <a:xfrm>
            <a:off x="-550072" y="117081"/>
            <a:ext cx="231648" cy="2316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9" name="Oval 8"/>
          <p:cNvSpPr/>
          <p:nvPr userDrawn="1"/>
        </p:nvSpPr>
        <p:spPr>
          <a:xfrm>
            <a:off x="-550072" y="452571"/>
            <a:ext cx="231648" cy="2316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0" name="Oval 9"/>
          <p:cNvSpPr/>
          <p:nvPr userDrawn="1"/>
        </p:nvSpPr>
        <p:spPr>
          <a:xfrm>
            <a:off x="-550072" y="788061"/>
            <a:ext cx="231648" cy="2316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Oval 10"/>
          <p:cNvSpPr/>
          <p:nvPr userDrawn="1"/>
        </p:nvSpPr>
        <p:spPr>
          <a:xfrm>
            <a:off x="-550072" y="1123551"/>
            <a:ext cx="231648" cy="2316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Oval 11"/>
          <p:cNvSpPr/>
          <p:nvPr userDrawn="1"/>
        </p:nvSpPr>
        <p:spPr>
          <a:xfrm>
            <a:off x="-550072" y="1459040"/>
            <a:ext cx="231648" cy="2316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3" name="TextBox 12"/>
          <p:cNvSpPr txBox="1"/>
          <p:nvPr userDrawn="1"/>
        </p:nvSpPr>
        <p:spPr>
          <a:xfrm>
            <a:off x="-888626" y="31354"/>
            <a:ext cx="338554" cy="1674497"/>
          </a:xfrm>
          <a:prstGeom prst="rect">
            <a:avLst/>
          </a:prstGeom>
          <a:noFill/>
        </p:spPr>
        <p:txBody>
          <a:bodyPr vert="vert270" wrap="none" rtlCol="0">
            <a:spAutoFit/>
          </a:bodyPr>
          <a:lstStyle/>
          <a:p>
            <a:r>
              <a:rPr lang="en-US" sz="1000" b="1" spc="0">
                <a:solidFill>
                  <a:schemeClr val="tx1">
                    <a:lumMod val="60000"/>
                    <a:lumOff val="40000"/>
                  </a:schemeClr>
                </a:solidFill>
              </a:rPr>
              <a:t>URBAN</a:t>
            </a:r>
            <a:r>
              <a:rPr lang="en-US" sz="1000" b="1" spc="0" baseline="0">
                <a:solidFill>
                  <a:schemeClr val="tx1">
                    <a:lumMod val="60000"/>
                    <a:lumOff val="40000"/>
                  </a:schemeClr>
                </a:solidFill>
              </a:rPr>
              <a:t> COLOR PALETTE</a:t>
            </a:r>
            <a:endParaRPr lang="en-US" sz="1000" b="1" spc="0">
              <a:solidFill>
                <a:schemeClr val="tx1">
                  <a:lumMod val="60000"/>
                  <a:lumOff val="40000"/>
                </a:schemeClr>
              </a:solidFill>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11277600" cy="1157288"/>
          </a:xfrm>
          <a:prstGeom prst="rect">
            <a:avLst/>
          </a:prstGeom>
        </p:spPr>
        <p:txBody>
          <a:bodyPr vert="horz" lIns="0" tIns="45720" rIns="0" bIns="45720" rtlCol="0" anchor="t">
            <a:normAutofit/>
          </a:bodyPr>
          <a:lstStyle/>
          <a:p>
            <a:r>
              <a:rPr lang="en-US"/>
              <a:t>Click to edit Master title style</a:t>
            </a:r>
          </a:p>
        </p:txBody>
      </p:sp>
      <p:sp>
        <p:nvSpPr>
          <p:cNvPr id="3" name="Text Placeholder 2"/>
          <p:cNvSpPr>
            <a:spLocks noGrp="1"/>
          </p:cNvSpPr>
          <p:nvPr>
            <p:ph type="body" idx="1"/>
          </p:nvPr>
        </p:nvSpPr>
        <p:spPr>
          <a:xfrm>
            <a:off x="457200" y="1825625"/>
            <a:ext cx="11277600" cy="4232275"/>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a:p>
        </p:txBody>
      </p:sp>
      <p:pic>
        <p:nvPicPr>
          <p:cNvPr id="8" name="Picture 7"/>
          <p:cNvPicPr>
            <a:picLocks noChangeAspect="1"/>
          </p:cNvPicPr>
          <p:nvPr userDrawn="1"/>
        </p:nvPicPr>
        <p:blipFill rotWithShape="1">
          <a:blip r:embed="rId15">
            <a:extLst>
              <a:ext uri="{28A0092B-C50C-407E-A947-70E740481C1C}">
                <a14:useLocalDpi xmlns:a14="http://schemas.microsoft.com/office/drawing/2010/main"/>
              </a:ext>
            </a:extLst>
          </a:blip>
          <a:srcRect l="14990" t="-24944" r="1"/>
          <a:stretch/>
        </p:blipFill>
        <p:spPr>
          <a:xfrm>
            <a:off x="320675" y="6521450"/>
            <a:ext cx="2391113" cy="102824"/>
          </a:xfrm>
          <a:prstGeom prst="rect">
            <a:avLst/>
          </a:prstGeom>
        </p:spPr>
      </p:pic>
      <p:sp>
        <p:nvSpPr>
          <p:cNvPr id="4" name="Oval 3"/>
          <p:cNvSpPr/>
          <p:nvPr userDrawn="1"/>
        </p:nvSpPr>
        <p:spPr>
          <a:xfrm>
            <a:off x="-550072" y="117081"/>
            <a:ext cx="231648" cy="2316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7" name="Oval 6"/>
          <p:cNvSpPr/>
          <p:nvPr userDrawn="1"/>
        </p:nvSpPr>
        <p:spPr>
          <a:xfrm>
            <a:off x="-550072" y="452571"/>
            <a:ext cx="231648" cy="2316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9" name="Oval 8"/>
          <p:cNvSpPr/>
          <p:nvPr userDrawn="1"/>
        </p:nvSpPr>
        <p:spPr>
          <a:xfrm>
            <a:off x="-550072" y="788061"/>
            <a:ext cx="231648" cy="2316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Oval 10"/>
          <p:cNvSpPr/>
          <p:nvPr userDrawn="1"/>
        </p:nvSpPr>
        <p:spPr>
          <a:xfrm>
            <a:off x="-550072" y="1123551"/>
            <a:ext cx="231648" cy="2316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Oval 11"/>
          <p:cNvSpPr/>
          <p:nvPr userDrawn="1"/>
        </p:nvSpPr>
        <p:spPr>
          <a:xfrm>
            <a:off x="-550072" y="1459040"/>
            <a:ext cx="231648" cy="2316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5" name="TextBox 4"/>
          <p:cNvSpPr txBox="1"/>
          <p:nvPr userDrawn="1"/>
        </p:nvSpPr>
        <p:spPr>
          <a:xfrm>
            <a:off x="-888626" y="31354"/>
            <a:ext cx="338554" cy="1674497"/>
          </a:xfrm>
          <a:prstGeom prst="rect">
            <a:avLst/>
          </a:prstGeom>
          <a:noFill/>
        </p:spPr>
        <p:txBody>
          <a:bodyPr vert="vert270" wrap="none" rtlCol="0">
            <a:spAutoFit/>
          </a:bodyPr>
          <a:lstStyle/>
          <a:p>
            <a:r>
              <a:rPr lang="en-US" sz="1000" b="1" spc="0">
                <a:solidFill>
                  <a:schemeClr val="tx1">
                    <a:lumMod val="60000"/>
                    <a:lumOff val="40000"/>
                  </a:schemeClr>
                </a:solidFill>
              </a:rPr>
              <a:t>URBAN</a:t>
            </a:r>
            <a:r>
              <a:rPr lang="en-US" sz="1000" b="1" spc="0" baseline="0">
                <a:solidFill>
                  <a:schemeClr val="tx1">
                    <a:lumMod val="60000"/>
                    <a:lumOff val="40000"/>
                  </a:schemeClr>
                </a:solidFill>
              </a:rPr>
              <a:t> COLOR PALETTE</a:t>
            </a:r>
            <a:endParaRPr lang="en-US" sz="1000" b="1" spc="0">
              <a:solidFill>
                <a:schemeClr val="tx1">
                  <a:lumMod val="60000"/>
                  <a:lumOff val="40000"/>
                </a:schemeClr>
              </a:solidFill>
            </a:endParaRPr>
          </a:p>
        </p:txBody>
      </p:sp>
      <p:sp>
        <p:nvSpPr>
          <p:cNvPr id="13" name="TextBox 12"/>
          <p:cNvSpPr txBox="1"/>
          <p:nvPr userDrawn="1"/>
        </p:nvSpPr>
        <p:spPr>
          <a:xfrm>
            <a:off x="10489920" y="7020156"/>
            <a:ext cx="1733167" cy="246221"/>
          </a:xfrm>
          <a:prstGeom prst="rect">
            <a:avLst/>
          </a:prstGeom>
          <a:noFill/>
        </p:spPr>
        <p:txBody>
          <a:bodyPr vert="horz" wrap="none" rtlCol="0">
            <a:spAutoFit/>
          </a:bodyPr>
          <a:lstStyle/>
          <a:p>
            <a:pPr algn="r"/>
            <a:r>
              <a:rPr lang="en-US" sz="1000" b="1" spc="0">
                <a:solidFill>
                  <a:schemeClr val="tx1">
                    <a:lumMod val="60000"/>
                    <a:lumOff val="40000"/>
                  </a:schemeClr>
                </a:solidFill>
              </a:rPr>
              <a:t>TEMPLATE VERSION 2.2</a:t>
            </a:r>
            <a:endParaRPr lang="en-US" sz="1000" b="1" spc="0">
              <a:solidFill>
                <a:schemeClr val="tx1"/>
              </a:solidFill>
            </a:endParaRPr>
          </a:p>
        </p:txBody>
      </p:sp>
    </p:spTree>
    <p:extLst>
      <p:ext uri="{BB962C8B-B14F-4D97-AF65-F5344CB8AC3E}">
        <p14:creationId xmlns:p14="http://schemas.microsoft.com/office/powerpoint/2010/main" val="467279208"/>
      </p:ext>
    </p:extLst>
  </p:cSld>
  <p:clrMap bg1="lt1" tx1="dk1" bg2="lt2" tx2="dk2" accent1="accent1" accent2="accent2" accent3="accent3" accent4="accent4" accent5="accent5" accent6="accent6" hlink="hlink" folHlink="folHlink"/>
  <p:sldLayoutIdLst>
    <p:sldLayoutId id="2147483679" r:id="rId1"/>
    <p:sldLayoutId id="2147483678" r:id="rId2"/>
    <p:sldLayoutId id="2147483654" r:id="rId3"/>
    <p:sldLayoutId id="2147483658" r:id="rId4"/>
    <p:sldLayoutId id="2147483675" r:id="rId5"/>
    <p:sldLayoutId id="2147483656" r:id="rId6"/>
    <p:sldLayoutId id="2147483677" r:id="rId7"/>
    <p:sldLayoutId id="2147483657" r:id="rId8"/>
    <p:sldLayoutId id="2147483674" r:id="rId9"/>
    <p:sldLayoutId id="2147483676" r:id="rId10"/>
    <p:sldLayoutId id="2147483682" r:id="rId11"/>
    <p:sldLayoutId id="2147483683" r:id="rId12"/>
    <p:sldLayoutId id="2147483655" r:id="rId13"/>
  </p:sldLayoutIdLst>
  <p:transition>
    <p:fade/>
  </p:transition>
  <p:hf hdr="0" ftr="0" dt="0"/>
  <p:txStyles>
    <p:titleStyle>
      <a:lvl1pPr algn="l" defTabSz="914400" rtl="0" eaLnBrk="1" latinLnBrk="0" hangingPunct="1">
        <a:lnSpc>
          <a:spcPct val="90000"/>
        </a:lnSpc>
        <a:spcBef>
          <a:spcPct val="0"/>
        </a:spcBef>
        <a:buNone/>
        <a:defRPr sz="3400" b="1" kern="1200" baseline="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600"/>
        </a:spcAft>
        <a:buClr>
          <a:schemeClr val="accent1"/>
        </a:buClr>
        <a:buFont typeface="Wingdings"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600"/>
        </a:spcAft>
        <a:buClr>
          <a:schemeClr val="accent1"/>
        </a:buClr>
        <a:buFont typeface="Wingdings" charset="2"/>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600"/>
        </a:spcAft>
        <a:buClr>
          <a:schemeClr val="accent1"/>
        </a:buClr>
        <a:buFont typeface="Wingdings"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600"/>
        </a:spcAft>
        <a:buClr>
          <a:schemeClr val="accent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600"/>
        </a:spcAft>
        <a:buClr>
          <a:schemeClr val="accent1"/>
        </a:buClr>
        <a:buFont typeface="Wingdings"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88">
          <p15:clr>
            <a:srgbClr val="F26B43"/>
          </p15:clr>
        </p15:guide>
        <p15:guide id="4" orient="horz" pos="336">
          <p15:clr>
            <a:srgbClr val="F26B43"/>
          </p15:clr>
        </p15:guide>
        <p15:guide id="5" orient="horz" pos="3816">
          <p15:clr>
            <a:srgbClr val="F26B43"/>
          </p15:clr>
        </p15:guide>
        <p15:guide id="6" pos="2592">
          <p15:clr>
            <a:srgbClr val="F26B43"/>
          </p15:clr>
        </p15:guide>
        <p15:guide id="7" pos="7392">
          <p15:clr>
            <a:srgbClr val="F26B43"/>
          </p15:clr>
        </p15:guide>
        <p15:guide id="8" orient="horz" pos="417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27304"/>
            <a:ext cx="2849217" cy="430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043515404"/>
              </p:ext>
            </p:extLst>
          </p:nvPr>
        </p:nvGraphicFramePr>
        <p:xfrm>
          <a:off x="644548" y="3306022"/>
          <a:ext cx="11090252" cy="1935480"/>
        </p:xfrm>
        <a:graphic>
          <a:graphicData uri="http://schemas.openxmlformats.org/drawingml/2006/table">
            <a:tbl>
              <a:tblPr firstRow="1" bandRow="1">
                <a:tableStyleId>{5C22544A-7EE6-4342-B048-85BDC9FD1C3A}</a:tableStyleId>
              </a:tblPr>
              <a:tblGrid>
                <a:gridCol w="11090252">
                  <a:extLst>
                    <a:ext uri="{9D8B030D-6E8A-4147-A177-3AD203B41FA5}">
                      <a16:colId xmlns:a16="http://schemas.microsoft.com/office/drawing/2014/main" val="20000"/>
                    </a:ext>
                  </a:extLst>
                </a:gridCol>
              </a:tblGrid>
              <a:tr h="128497">
                <a:tc>
                  <a:txBody>
                    <a:bodyPr/>
                    <a:lstStyle/>
                    <a:p>
                      <a:pPr marL="0" marR="0" lvl="0" indent="0" algn="l" defTabSz="914400" rtl="0" eaLnBrk="1" fontAlgn="auto" latinLnBrk="0" hangingPunct="1">
                        <a:lnSpc>
                          <a:spcPct val="100000"/>
                        </a:lnSpc>
                        <a:spcBef>
                          <a:spcPts val="0"/>
                        </a:spcBef>
                        <a:spcAft>
                          <a:spcPts val="1600"/>
                        </a:spcAft>
                        <a:buClr>
                          <a:srgbClr val="139DEC"/>
                        </a:buClr>
                        <a:buSzTx/>
                        <a:buFontTx/>
                        <a:buNone/>
                        <a:tabLst/>
                        <a:defRPr/>
                      </a:pPr>
                      <a:endParaRPr kumimoji="0" lang="en-US" sz="1000" b="0" i="0" u="none" strike="noStrike" kern="1200" cap="none" spc="0" normalizeH="0" baseline="0" noProof="0" dirty="0">
                        <a:ln>
                          <a:noFill/>
                        </a:ln>
                        <a:solidFill>
                          <a:srgbClr val="139DEC"/>
                        </a:solidFill>
                        <a:effectLst/>
                        <a:uLnTx/>
                        <a:uFillTx/>
                        <a:latin typeface="+mn-lt"/>
                        <a:ea typeface="+mn-ea"/>
                        <a:cs typeface="+mn-cs"/>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7709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494546"/>
                          </a:solidFill>
                          <a:effectLst/>
                          <a:uLnTx/>
                          <a:uFillTx/>
                          <a:latin typeface="Lato"/>
                          <a:ea typeface="+mn-ea"/>
                          <a:cs typeface="+mn-cs"/>
                        </a:rPr>
                        <a:t>Disability Measurement: Proposed Change to the American Community Survey</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494546"/>
                          </a:solidFill>
                          <a:effectLst/>
                          <a:uLnTx/>
                          <a:uFillTx/>
                          <a:latin typeface="Lato"/>
                          <a:ea typeface="+mn-ea"/>
                          <a:cs typeface="+mn-cs"/>
                        </a:rPr>
                        <a:t>Susan J. Popkin, PhD, Disability Equity Policy Initiative, Urban Institute </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072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139DEC"/>
                        </a:solidFill>
                        <a:effectLst/>
                        <a:uLnTx/>
                        <a:uFillTx/>
                        <a:latin typeface="+mn-lt"/>
                        <a:ea typeface="+mn-ea"/>
                        <a:cs typeface="+mn-cs"/>
                      </a:endParaRPr>
                    </a:p>
                  </a:txBody>
                  <a:tcPr marL="0" marR="0" marT="9144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pic>
        <p:nvPicPr>
          <p:cNvPr id="5" name="Picture Placeholder 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24" b="24"/>
          <a:stretch>
            <a:fillRect/>
          </a:stretch>
        </p:blipFill>
        <p:spPr/>
      </p:pic>
      <p:sp>
        <p:nvSpPr>
          <p:cNvPr id="6" name="Text Placeholder 5">
            <a:extLst>
              <a:ext uri="{FF2B5EF4-FFF2-40B4-BE49-F238E27FC236}">
                <a16:creationId xmlns:a16="http://schemas.microsoft.com/office/drawing/2014/main" id="{B54F36F0-B7B9-8B48-9BE9-C081125C9C77}"/>
              </a:ext>
            </a:extLst>
          </p:cNvPr>
          <p:cNvSpPr>
            <a:spLocks noGrp="1"/>
          </p:cNvSpPr>
          <p:nvPr>
            <p:ph type="body" sz="quarter" idx="11"/>
          </p:nvPr>
        </p:nvSpPr>
        <p:spPr/>
        <p:txBody>
          <a:bodyPr/>
          <a:lstStyle/>
          <a:p>
            <a:r>
              <a:rPr lang="en-US" dirty="0"/>
              <a:t>Susan Popkin, PhD</a:t>
            </a:r>
          </a:p>
        </p:txBody>
      </p:sp>
    </p:spTree>
    <p:extLst>
      <p:ext uri="{BB962C8B-B14F-4D97-AF65-F5344CB8AC3E}">
        <p14:creationId xmlns:p14="http://schemas.microsoft.com/office/powerpoint/2010/main" val="137055034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201DBF-D844-3532-E021-AF651E03CE66}"/>
              </a:ext>
            </a:extLst>
          </p:cNvPr>
          <p:cNvSpPr>
            <a:spLocks noGrp="1"/>
          </p:cNvSpPr>
          <p:nvPr>
            <p:ph type="sldNum" sz="quarter" idx="4"/>
          </p:nvPr>
        </p:nvSpPr>
        <p:spPr/>
        <p:txBody>
          <a:bodyPr/>
          <a:lstStyle/>
          <a:p>
            <a:fld id="{B68F88C8-0A9A-DA43-95C8-7FE161A05352}" type="slidenum">
              <a:rPr lang="en-US" smtClean="0"/>
              <a:pPr/>
              <a:t>2</a:t>
            </a:fld>
            <a:endParaRPr lang="en-US"/>
          </a:p>
        </p:txBody>
      </p:sp>
      <p:sp>
        <p:nvSpPr>
          <p:cNvPr id="3" name="Title 2">
            <a:extLst>
              <a:ext uri="{FF2B5EF4-FFF2-40B4-BE49-F238E27FC236}">
                <a16:creationId xmlns:a16="http://schemas.microsoft.com/office/drawing/2014/main" id="{B0B338DE-7805-FD20-0B4D-07F3F9F60331}"/>
              </a:ext>
            </a:extLst>
          </p:cNvPr>
          <p:cNvSpPr>
            <a:spLocks noGrp="1"/>
          </p:cNvSpPr>
          <p:nvPr>
            <p:ph type="title"/>
          </p:nvPr>
        </p:nvSpPr>
        <p:spPr/>
        <p:txBody>
          <a:bodyPr/>
          <a:lstStyle/>
          <a:p>
            <a:r>
              <a:rPr lang="en-US" dirty="0"/>
              <a:t>Overview</a:t>
            </a:r>
          </a:p>
        </p:txBody>
      </p:sp>
      <p:sp>
        <p:nvSpPr>
          <p:cNvPr id="4" name="Text Placeholder 3">
            <a:extLst>
              <a:ext uri="{FF2B5EF4-FFF2-40B4-BE49-F238E27FC236}">
                <a16:creationId xmlns:a16="http://schemas.microsoft.com/office/drawing/2014/main" id="{6D87309A-CD3A-6DE0-8D22-2611F114636F}"/>
              </a:ext>
            </a:extLst>
          </p:cNvPr>
          <p:cNvSpPr>
            <a:spLocks noGrp="1"/>
          </p:cNvSpPr>
          <p:nvPr>
            <p:ph type="body" sz="quarter" idx="10"/>
          </p:nvPr>
        </p:nvSpPr>
        <p:spPr>
          <a:xfrm>
            <a:off x="457200" y="1496378"/>
            <a:ext cx="9944100" cy="4367212"/>
          </a:xfrm>
        </p:spPr>
        <p:txBody>
          <a:bodyPr/>
          <a:lstStyle/>
          <a:p>
            <a:r>
              <a:rPr lang="en-US" sz="2200" dirty="0"/>
              <a:t>The Census Bureau proposed a change to the disability questions in the American Community Survey from the current six-question measure (ACS-6) to the Washington Group Short Set (WG-SS). </a:t>
            </a:r>
          </a:p>
          <a:p>
            <a:r>
              <a:rPr lang="en-US" sz="2200" dirty="0"/>
              <a:t>This change would have cut the estimated number of disabled people in the United States by almost half. After a strong response from disability advocates, the proposal was paused in February. </a:t>
            </a:r>
          </a:p>
          <a:p>
            <a:r>
              <a:rPr lang="en-US" sz="2200" dirty="0"/>
              <a:t>Underestimating the number people with disabilities would make it difficult to answer important policy questions and would likely affect federal funding allocations.</a:t>
            </a:r>
          </a:p>
          <a:p>
            <a:endParaRPr lang="en-US" sz="2200" dirty="0"/>
          </a:p>
          <a:p>
            <a:endParaRPr lang="en-US" sz="2200" dirty="0"/>
          </a:p>
        </p:txBody>
      </p:sp>
      <p:sp>
        <p:nvSpPr>
          <p:cNvPr id="5" name="Text Placeholder 4">
            <a:extLst>
              <a:ext uri="{FF2B5EF4-FFF2-40B4-BE49-F238E27FC236}">
                <a16:creationId xmlns:a16="http://schemas.microsoft.com/office/drawing/2014/main" id="{A8FF36EF-BC96-82F6-863E-F3664DFE6309}"/>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71092972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ED4F96-2341-497C-CBD4-A53CC17117C6}"/>
              </a:ext>
            </a:extLst>
          </p:cNvPr>
          <p:cNvSpPr>
            <a:spLocks noGrp="1"/>
          </p:cNvSpPr>
          <p:nvPr>
            <p:ph type="sldNum" sz="quarter" idx="4"/>
          </p:nvPr>
        </p:nvSpPr>
        <p:spPr/>
        <p:txBody>
          <a:bodyPr/>
          <a:lstStyle/>
          <a:p>
            <a:fld id="{B68F88C8-0A9A-DA43-95C8-7FE161A05352}" type="slidenum">
              <a:rPr lang="en-US" smtClean="0"/>
              <a:pPr/>
              <a:t>3</a:t>
            </a:fld>
            <a:endParaRPr lang="en-US"/>
          </a:p>
        </p:txBody>
      </p:sp>
      <p:sp>
        <p:nvSpPr>
          <p:cNvPr id="3" name="Title 2">
            <a:extLst>
              <a:ext uri="{FF2B5EF4-FFF2-40B4-BE49-F238E27FC236}">
                <a16:creationId xmlns:a16="http://schemas.microsoft.com/office/drawing/2014/main" id="{8B34768A-F533-728A-280B-CB8F8B461F21}"/>
              </a:ext>
            </a:extLst>
          </p:cNvPr>
          <p:cNvSpPr>
            <a:spLocks noGrp="1"/>
          </p:cNvSpPr>
          <p:nvPr>
            <p:ph type="title"/>
          </p:nvPr>
        </p:nvSpPr>
        <p:spPr/>
        <p:txBody>
          <a:bodyPr/>
          <a:lstStyle/>
          <a:p>
            <a:r>
              <a:rPr lang="en-US" dirty="0"/>
              <a:t>The Current ACS-6 Disability Measure Already Underestimates Disability</a:t>
            </a:r>
          </a:p>
        </p:txBody>
      </p:sp>
      <p:sp>
        <p:nvSpPr>
          <p:cNvPr id="4" name="Text Placeholder 3">
            <a:extLst>
              <a:ext uri="{FF2B5EF4-FFF2-40B4-BE49-F238E27FC236}">
                <a16:creationId xmlns:a16="http://schemas.microsoft.com/office/drawing/2014/main" id="{5AEBD728-8590-8C8C-C48B-C80C2FEED7ED}"/>
              </a:ext>
            </a:extLst>
          </p:cNvPr>
          <p:cNvSpPr>
            <a:spLocks noGrp="1"/>
          </p:cNvSpPr>
          <p:nvPr>
            <p:ph type="body" sz="quarter" idx="10"/>
          </p:nvPr>
        </p:nvSpPr>
        <p:spPr>
          <a:xfrm>
            <a:off x="457200" y="1690688"/>
            <a:ext cx="10214658" cy="4367212"/>
          </a:xfrm>
        </p:spPr>
        <p:txBody>
          <a:bodyPr/>
          <a:lstStyle/>
          <a:p>
            <a:r>
              <a:rPr lang="en-US" sz="2200" dirty="0"/>
              <a:t>The ACS-6 questions focus on functional limitations and activities of daily living (dressing, bathing, doing errands), but miss people with neurological disabilities, intellectual/developmental disabilities, psychiatric disabilities, and chronic illness.</a:t>
            </a:r>
          </a:p>
          <a:p>
            <a:pPr lvl="1"/>
            <a:r>
              <a:rPr lang="en-US" sz="2200" dirty="0"/>
              <a:t>Researchers have estimated that this framework fails to identify almost 20% of people with self-identified, enduring disabilities (Hall et al 2022). </a:t>
            </a:r>
          </a:p>
          <a:p>
            <a:r>
              <a:rPr lang="en-US" sz="2200" dirty="0"/>
              <a:t>Urban’s DEPI team has encountered challenges using the ACS-6 in our research. For example, when using the CPS to investigate barriers that disabled people face in finding affordable housing. </a:t>
            </a:r>
          </a:p>
          <a:p>
            <a:endParaRPr lang="en-US" sz="2200" dirty="0"/>
          </a:p>
        </p:txBody>
      </p:sp>
      <p:sp>
        <p:nvSpPr>
          <p:cNvPr id="5" name="Text Placeholder 4">
            <a:extLst>
              <a:ext uri="{FF2B5EF4-FFF2-40B4-BE49-F238E27FC236}">
                <a16:creationId xmlns:a16="http://schemas.microsoft.com/office/drawing/2014/main" id="{75C2FD6F-3829-0021-BC26-DA7C1BBAD279}"/>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70873627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FBD51D-8C7D-1A1F-DE59-8C5D18695904}"/>
              </a:ext>
            </a:extLst>
          </p:cNvPr>
          <p:cNvSpPr>
            <a:spLocks noGrp="1"/>
          </p:cNvSpPr>
          <p:nvPr>
            <p:ph type="sldNum" sz="quarter" idx="4"/>
          </p:nvPr>
        </p:nvSpPr>
        <p:spPr/>
        <p:txBody>
          <a:bodyPr/>
          <a:lstStyle/>
          <a:p>
            <a:fld id="{B68F88C8-0A9A-DA43-95C8-7FE161A05352}" type="slidenum">
              <a:rPr lang="en-US" smtClean="0"/>
              <a:pPr/>
              <a:t>4</a:t>
            </a:fld>
            <a:endParaRPr lang="en-US"/>
          </a:p>
        </p:txBody>
      </p:sp>
      <p:sp>
        <p:nvSpPr>
          <p:cNvPr id="3" name="Title 2">
            <a:extLst>
              <a:ext uri="{FF2B5EF4-FFF2-40B4-BE49-F238E27FC236}">
                <a16:creationId xmlns:a16="http://schemas.microsoft.com/office/drawing/2014/main" id="{363E3DB5-4181-1409-62A0-FFB3662FEAE7}"/>
              </a:ext>
            </a:extLst>
          </p:cNvPr>
          <p:cNvSpPr>
            <a:spLocks noGrp="1"/>
          </p:cNvSpPr>
          <p:nvPr>
            <p:ph type="title"/>
          </p:nvPr>
        </p:nvSpPr>
        <p:spPr/>
        <p:txBody>
          <a:bodyPr/>
          <a:lstStyle/>
          <a:p>
            <a:r>
              <a:rPr lang="en-US" dirty="0"/>
              <a:t>Proposed Change to WG-SS Would Exacerbate the Underestimate of Disabled People  </a:t>
            </a:r>
          </a:p>
        </p:txBody>
      </p:sp>
      <p:sp>
        <p:nvSpPr>
          <p:cNvPr id="4" name="Text Placeholder 3">
            <a:extLst>
              <a:ext uri="{FF2B5EF4-FFF2-40B4-BE49-F238E27FC236}">
                <a16:creationId xmlns:a16="http://schemas.microsoft.com/office/drawing/2014/main" id="{8A4C4321-5D45-18E9-FE9C-54029283FAFE}"/>
              </a:ext>
            </a:extLst>
          </p:cNvPr>
          <p:cNvSpPr>
            <a:spLocks noGrp="1"/>
          </p:cNvSpPr>
          <p:nvPr>
            <p:ph type="body" sz="quarter" idx="10"/>
          </p:nvPr>
        </p:nvSpPr>
        <p:spPr>
          <a:xfrm>
            <a:off x="508206" y="1690688"/>
            <a:ext cx="11226594" cy="4035742"/>
          </a:xfrm>
        </p:spPr>
        <p:txBody>
          <a:bodyPr/>
          <a:lstStyle/>
          <a:p>
            <a:pPr marL="457200" indent="-457200"/>
            <a:r>
              <a:rPr lang="en-US" dirty="0"/>
              <a:t>The Census Bureau proposed a move to the </a:t>
            </a:r>
            <a:r>
              <a:rPr lang="en-US"/>
              <a:t>WG-SS questions. </a:t>
            </a:r>
            <a:r>
              <a:rPr lang="en-US" sz="2200" dirty="0"/>
              <a:t>Like the ACS-6, these questions also focus on activities of daily living and exclude many types of disability. </a:t>
            </a:r>
          </a:p>
          <a:p>
            <a:pPr marL="914400" lvl="1" indent="-457200"/>
            <a:r>
              <a:rPr lang="en-US" sz="2200" dirty="0"/>
              <a:t>Unlike the “Yes” or “No” response options of the ACS-6, the proposal would count only people who select “serious difficulty” on any of the 7</a:t>
            </a:r>
            <a:r>
              <a:rPr lang="en-US" sz="2200" b="1" dirty="0"/>
              <a:t> </a:t>
            </a:r>
            <a:r>
              <a:rPr lang="en-US" sz="2200" dirty="0"/>
              <a:t>items as disabled, excluding those who select “some difficulty.” </a:t>
            </a:r>
          </a:p>
          <a:p>
            <a:pPr marL="457200" indent="-457200"/>
            <a:r>
              <a:rPr lang="en-US" b="1" dirty="0"/>
              <a:t>The Census Bureau’s own analysis shows that this change would drastically reduce the estimated number of disabled people by almost half (14% to 8%). </a:t>
            </a:r>
          </a:p>
          <a:p>
            <a:pPr marL="914400" lvl="1" indent="-457200"/>
            <a:endParaRPr lang="en-US" dirty="0"/>
          </a:p>
        </p:txBody>
      </p:sp>
      <p:sp>
        <p:nvSpPr>
          <p:cNvPr id="5" name="Text Placeholder 4">
            <a:extLst>
              <a:ext uri="{FF2B5EF4-FFF2-40B4-BE49-F238E27FC236}">
                <a16:creationId xmlns:a16="http://schemas.microsoft.com/office/drawing/2014/main" id="{ADF56286-E644-D021-5C4B-FE7FAAF091C8}"/>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03991605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FBD51D-8C7D-1A1F-DE59-8C5D18695904}"/>
              </a:ext>
            </a:extLst>
          </p:cNvPr>
          <p:cNvSpPr>
            <a:spLocks noGrp="1"/>
          </p:cNvSpPr>
          <p:nvPr>
            <p:ph type="sldNum" sz="quarter" idx="4"/>
          </p:nvPr>
        </p:nvSpPr>
        <p:spPr/>
        <p:txBody>
          <a:bodyPr/>
          <a:lstStyle/>
          <a:p>
            <a:fld id="{B68F88C8-0A9A-DA43-95C8-7FE161A05352}" type="slidenum">
              <a:rPr lang="en-US" smtClean="0"/>
              <a:pPr/>
              <a:t>5</a:t>
            </a:fld>
            <a:endParaRPr lang="en-US"/>
          </a:p>
        </p:txBody>
      </p:sp>
      <p:sp>
        <p:nvSpPr>
          <p:cNvPr id="3" name="Title 2">
            <a:extLst>
              <a:ext uri="{FF2B5EF4-FFF2-40B4-BE49-F238E27FC236}">
                <a16:creationId xmlns:a16="http://schemas.microsoft.com/office/drawing/2014/main" id="{363E3DB5-4181-1409-62A0-FFB3662FEAE7}"/>
              </a:ext>
            </a:extLst>
          </p:cNvPr>
          <p:cNvSpPr>
            <a:spLocks noGrp="1"/>
          </p:cNvSpPr>
          <p:nvPr>
            <p:ph type="title"/>
          </p:nvPr>
        </p:nvSpPr>
        <p:spPr/>
        <p:txBody>
          <a:bodyPr/>
          <a:lstStyle/>
          <a:p>
            <a:r>
              <a:rPr lang="en-US" dirty="0"/>
              <a:t>Potential Impact of Proposed Change: Policy and Funding</a:t>
            </a:r>
          </a:p>
        </p:txBody>
      </p:sp>
      <p:sp>
        <p:nvSpPr>
          <p:cNvPr id="4" name="Text Placeholder 3">
            <a:extLst>
              <a:ext uri="{FF2B5EF4-FFF2-40B4-BE49-F238E27FC236}">
                <a16:creationId xmlns:a16="http://schemas.microsoft.com/office/drawing/2014/main" id="{8A4C4321-5D45-18E9-FE9C-54029283FAFE}"/>
              </a:ext>
            </a:extLst>
          </p:cNvPr>
          <p:cNvSpPr>
            <a:spLocks noGrp="1"/>
          </p:cNvSpPr>
          <p:nvPr>
            <p:ph type="body" sz="quarter" idx="10"/>
          </p:nvPr>
        </p:nvSpPr>
        <p:spPr>
          <a:xfrm>
            <a:off x="457200" y="1411129"/>
            <a:ext cx="10214658" cy="4035742"/>
          </a:xfrm>
        </p:spPr>
        <p:txBody>
          <a:bodyPr/>
          <a:lstStyle/>
          <a:p>
            <a:pPr marL="457200" indent="-457200"/>
            <a:r>
              <a:rPr lang="en-US" dirty="0"/>
              <a:t>It is difficult to know the full impact of the proposed change on federal funding, but we do know that ACS data informs hundreds of federal funding formulas. </a:t>
            </a:r>
          </a:p>
          <a:p>
            <a:pPr marL="914400" lvl="1" indent="-457200"/>
            <a:r>
              <a:rPr lang="en-US" sz="2200" dirty="0"/>
              <a:t>We were able to find some clear examples of ways that federal agencies use the ACS-6: Dept of Transportation, HUD, Low-Income Energy Assistance Program, CDC emergency planning, and FEMA measures of community resilience.</a:t>
            </a:r>
          </a:p>
          <a:p>
            <a:pPr marL="457200" indent="-457200"/>
            <a:r>
              <a:rPr lang="en-US" dirty="0"/>
              <a:t>ACS disability data is also used by State and local governments.  </a:t>
            </a:r>
          </a:p>
        </p:txBody>
      </p:sp>
      <p:sp>
        <p:nvSpPr>
          <p:cNvPr id="5" name="Text Placeholder 4">
            <a:extLst>
              <a:ext uri="{FF2B5EF4-FFF2-40B4-BE49-F238E27FC236}">
                <a16:creationId xmlns:a16="http://schemas.microsoft.com/office/drawing/2014/main" id="{ADF56286-E644-D021-5C4B-FE7FAAF091C8}"/>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65750683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FBD51D-8C7D-1A1F-DE59-8C5D18695904}"/>
              </a:ext>
            </a:extLst>
          </p:cNvPr>
          <p:cNvSpPr>
            <a:spLocks noGrp="1"/>
          </p:cNvSpPr>
          <p:nvPr>
            <p:ph type="sldNum" sz="quarter" idx="4"/>
          </p:nvPr>
        </p:nvSpPr>
        <p:spPr/>
        <p:txBody>
          <a:bodyPr/>
          <a:lstStyle/>
          <a:p>
            <a:fld id="{B68F88C8-0A9A-DA43-95C8-7FE161A05352}" type="slidenum">
              <a:rPr lang="en-US" smtClean="0"/>
              <a:pPr/>
              <a:t>6</a:t>
            </a:fld>
            <a:endParaRPr lang="en-US"/>
          </a:p>
        </p:txBody>
      </p:sp>
      <p:sp>
        <p:nvSpPr>
          <p:cNvPr id="3" name="Title 2">
            <a:extLst>
              <a:ext uri="{FF2B5EF4-FFF2-40B4-BE49-F238E27FC236}">
                <a16:creationId xmlns:a16="http://schemas.microsoft.com/office/drawing/2014/main" id="{363E3DB5-4181-1409-62A0-FFB3662FEAE7}"/>
              </a:ext>
            </a:extLst>
          </p:cNvPr>
          <p:cNvSpPr>
            <a:spLocks noGrp="1"/>
          </p:cNvSpPr>
          <p:nvPr>
            <p:ph type="title"/>
          </p:nvPr>
        </p:nvSpPr>
        <p:spPr/>
        <p:txBody>
          <a:bodyPr/>
          <a:lstStyle/>
          <a:p>
            <a:r>
              <a:rPr lang="en-US" dirty="0"/>
              <a:t>Potential Impact: US Department of Housing and Urban Development </a:t>
            </a:r>
          </a:p>
        </p:txBody>
      </p:sp>
      <p:sp>
        <p:nvSpPr>
          <p:cNvPr id="4" name="Text Placeholder 3">
            <a:extLst>
              <a:ext uri="{FF2B5EF4-FFF2-40B4-BE49-F238E27FC236}">
                <a16:creationId xmlns:a16="http://schemas.microsoft.com/office/drawing/2014/main" id="{8A4C4321-5D45-18E9-FE9C-54029283FAFE}"/>
              </a:ext>
            </a:extLst>
          </p:cNvPr>
          <p:cNvSpPr>
            <a:spLocks noGrp="1"/>
          </p:cNvSpPr>
          <p:nvPr>
            <p:ph type="body" sz="quarter" idx="10"/>
          </p:nvPr>
        </p:nvSpPr>
        <p:spPr>
          <a:xfrm>
            <a:off x="457200" y="1905800"/>
            <a:ext cx="10214658" cy="4035742"/>
          </a:xfrm>
        </p:spPr>
        <p:txBody>
          <a:bodyPr/>
          <a:lstStyle/>
          <a:p>
            <a:pPr marL="457200" indent="-457200"/>
            <a:r>
              <a:rPr lang="en-US" dirty="0"/>
              <a:t>HUD uses ACS disability estimates to fund and evaluate programs like the Community Development Block Grant and the HOME Investment Partnerships Program. </a:t>
            </a:r>
          </a:p>
          <a:p>
            <a:pPr marL="457200" indent="-457200"/>
            <a:r>
              <a:rPr lang="en-US" dirty="0"/>
              <a:t>Compliance reviews for public housing agencies use ACS data to assess the need for accessible units in specific communities. </a:t>
            </a:r>
          </a:p>
          <a:p>
            <a:pPr marL="457200" indent="-457200"/>
            <a:r>
              <a:rPr lang="en-US" dirty="0"/>
              <a:t>HUD’s American Housing Survey, the most comprehensive national housing survey in the country, collects data on disability status using the ACS-6. </a:t>
            </a:r>
          </a:p>
          <a:p>
            <a:pPr marL="0" indent="0">
              <a:buNone/>
            </a:pPr>
            <a:endParaRPr lang="en-US" dirty="0"/>
          </a:p>
        </p:txBody>
      </p:sp>
      <p:sp>
        <p:nvSpPr>
          <p:cNvPr id="5" name="Text Placeholder 4">
            <a:extLst>
              <a:ext uri="{FF2B5EF4-FFF2-40B4-BE49-F238E27FC236}">
                <a16:creationId xmlns:a16="http://schemas.microsoft.com/office/drawing/2014/main" id="{ADF56286-E644-D021-5C4B-FE7FAAF091C8}"/>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54067086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8142E6E-D05B-69AB-8027-90CBE0562D73}"/>
              </a:ext>
            </a:extLst>
          </p:cNvPr>
          <p:cNvSpPr>
            <a:spLocks noGrp="1"/>
          </p:cNvSpPr>
          <p:nvPr>
            <p:ph type="sldNum" sz="quarter" idx="12"/>
          </p:nvPr>
        </p:nvSpPr>
        <p:spPr/>
        <p:txBody>
          <a:bodyPr/>
          <a:lstStyle/>
          <a:p>
            <a:fld id="{B68F88C8-0A9A-DA43-95C8-7FE161A05352}" type="slidenum">
              <a:rPr lang="en-US" smtClean="0"/>
              <a:pPr/>
              <a:t>7</a:t>
            </a:fld>
            <a:endParaRPr lang="en-US"/>
          </a:p>
        </p:txBody>
      </p:sp>
      <p:sp>
        <p:nvSpPr>
          <p:cNvPr id="6" name="Title 5">
            <a:extLst>
              <a:ext uri="{FF2B5EF4-FFF2-40B4-BE49-F238E27FC236}">
                <a16:creationId xmlns:a16="http://schemas.microsoft.com/office/drawing/2014/main" id="{DE8D8D4E-6168-4D38-C7FB-E4C9E2CDDC81}"/>
              </a:ext>
            </a:extLst>
          </p:cNvPr>
          <p:cNvSpPr>
            <a:spLocks noGrp="1"/>
          </p:cNvSpPr>
          <p:nvPr>
            <p:ph type="title"/>
          </p:nvPr>
        </p:nvSpPr>
        <p:spPr/>
        <p:txBody>
          <a:bodyPr/>
          <a:lstStyle/>
          <a:p>
            <a:r>
              <a:rPr lang="en-US" dirty="0"/>
              <a:t>Thank you! </a:t>
            </a:r>
            <a:br>
              <a:rPr lang="en-US" dirty="0"/>
            </a:br>
            <a:r>
              <a:rPr lang="en-US" dirty="0"/>
              <a:t>Contact: spopkin@urban.org</a:t>
            </a:r>
          </a:p>
        </p:txBody>
      </p:sp>
    </p:spTree>
    <p:extLst>
      <p:ext uri="{BB962C8B-B14F-4D97-AF65-F5344CB8AC3E}">
        <p14:creationId xmlns:p14="http://schemas.microsoft.com/office/powerpoint/2010/main" val="2727143671"/>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SLIDO_APP_VERSION" val="1.6.1.4122"/>
  <p:tag name="SLIDO_PRESENTATION_ID" val="00000000-0000-0000-0000-000000000000"/>
  <p:tag name="SLIDO_EVENT_UUID" val="e6837812-44b5-4492-81a3-91373b95a823"/>
  <p:tag name="SLIDO_EVENT_SECTION_UUID" val="4c52aaad-43d4-4ce1-be2e-c0e15b6c1e49"/>
</p:tagLst>
</file>

<file path=ppt/theme/theme1.xml><?xml version="1.0" encoding="utf-8"?>
<a:theme xmlns:a="http://schemas.openxmlformats.org/drawingml/2006/main" name="Office Theme">
  <a:themeElements>
    <a:clrScheme name="Custom 2">
      <a:dk1>
        <a:srgbClr val="494546"/>
      </a:dk1>
      <a:lt1>
        <a:srgbClr val="FFFFFF"/>
      </a:lt1>
      <a:dk2>
        <a:srgbClr val="1A8ECE"/>
      </a:dk2>
      <a:lt2>
        <a:srgbClr val="FFFFFF"/>
      </a:lt2>
      <a:accent1>
        <a:srgbClr val="169CEC"/>
      </a:accent1>
      <a:accent2>
        <a:srgbClr val="C8C8C8"/>
      </a:accent2>
      <a:accent3>
        <a:srgbClr val="FCB300"/>
      </a:accent3>
      <a:accent4>
        <a:srgbClr val="E50178"/>
      </a:accent4>
      <a:accent5>
        <a:srgbClr val="44AD32"/>
      </a:accent5>
      <a:accent6>
        <a:srgbClr val="D31117"/>
      </a:accent6>
      <a:hlink>
        <a:srgbClr val="169CEC"/>
      </a:hlink>
      <a:folHlink>
        <a:srgbClr val="169CEC"/>
      </a:folHlink>
    </a:clrScheme>
    <a:fontScheme name="Urban">
      <a:majorFont>
        <a:latin typeface="Lato"/>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8355FE9-FAAB-5446-8702-2315DAFC621D}" vid="{BA2ED854-785E-2548-AC2F-EF1190E7FD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3057</TotalTime>
  <Words>1274</Words>
  <Application>Microsoft Office PowerPoint</Application>
  <PresentationFormat>Widescreen</PresentationFormat>
  <Paragraphs>59</Paragraphs>
  <Slides>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Aptos</vt:lpstr>
      <vt:lpstr>Arial</vt:lpstr>
      <vt:lpstr>Calibri</vt:lpstr>
      <vt:lpstr>Lato</vt:lpstr>
      <vt:lpstr>Segoe UI</vt:lpstr>
      <vt:lpstr>Symbol</vt:lpstr>
      <vt:lpstr>Wingdings</vt:lpstr>
      <vt:lpstr>Office Theme</vt:lpstr>
      <vt:lpstr>PowerPoint Presentation</vt:lpstr>
      <vt:lpstr>Overview</vt:lpstr>
      <vt:lpstr>The Current ACS-6 Disability Measure Already Underestimates Disability</vt:lpstr>
      <vt:lpstr>Proposed Change to WG-SS Would Exacerbate the Underestimate of Disabled People  </vt:lpstr>
      <vt:lpstr>Potential Impact of Proposed Change: Policy and Funding</vt:lpstr>
      <vt:lpstr>Potential Impact: US Department of Housing and Urban Development </vt:lpstr>
      <vt:lpstr>Thank you!  Contact: spopkin@urban.org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Wehmann, John</dc:creator>
  <cp:keywords/>
  <dc:description>Template version 2.1</dc:description>
  <cp:lastModifiedBy>Popkin, Susan</cp:lastModifiedBy>
  <cp:revision>100</cp:revision>
  <cp:lastPrinted>2018-02-15T21:27:47Z</cp:lastPrinted>
  <dcterms:created xsi:type="dcterms:W3CDTF">2020-05-26T17:33:09Z</dcterms:created>
  <dcterms:modified xsi:type="dcterms:W3CDTF">2024-04-19T14:48:43Z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oAppVersion">
    <vt:lpwstr>1.6.1.4122</vt:lpwstr>
  </property>
</Properties>
</file>